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95" r:id="rId2"/>
    <p:sldId id="297" r:id="rId3"/>
    <p:sldId id="315" r:id="rId4"/>
    <p:sldId id="292" r:id="rId5"/>
    <p:sldId id="296" r:id="rId6"/>
    <p:sldId id="313" r:id="rId7"/>
    <p:sldId id="316" r:id="rId8"/>
    <p:sldId id="264" r:id="rId9"/>
    <p:sldId id="257" r:id="rId10"/>
    <p:sldId id="258" r:id="rId11"/>
    <p:sldId id="318" r:id="rId12"/>
    <p:sldId id="282" r:id="rId13"/>
    <p:sldId id="293" r:id="rId14"/>
    <p:sldId id="294" r:id="rId15"/>
    <p:sldId id="283" r:id="rId16"/>
    <p:sldId id="284" r:id="rId17"/>
    <p:sldId id="312" r:id="rId18"/>
    <p:sldId id="285" r:id="rId19"/>
    <p:sldId id="311" r:id="rId20"/>
    <p:sldId id="319" r:id="rId21"/>
    <p:sldId id="265" r:id="rId22"/>
    <p:sldId id="269" r:id="rId23"/>
    <p:sldId id="270" r:id="rId24"/>
    <p:sldId id="273" r:id="rId25"/>
    <p:sldId id="274" r:id="rId26"/>
    <p:sldId id="271" r:id="rId27"/>
    <p:sldId id="272" r:id="rId28"/>
    <p:sldId id="286" r:id="rId29"/>
    <p:sldId id="275" r:id="rId30"/>
    <p:sldId id="277" r:id="rId31"/>
    <p:sldId id="276" r:id="rId32"/>
    <p:sldId id="278" r:id="rId33"/>
    <p:sldId id="280" r:id="rId34"/>
    <p:sldId id="281" r:id="rId35"/>
    <p:sldId id="287" r:id="rId36"/>
    <p:sldId id="307" r:id="rId37"/>
    <p:sldId id="308" r:id="rId38"/>
    <p:sldId id="309" r:id="rId39"/>
    <p:sldId id="261" r:id="rId40"/>
    <p:sldId id="262" r:id="rId4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114" d="100"/>
          <a:sy n="114" d="100"/>
        </p:scale>
        <p:origin x="474" y="114"/>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slide" Target="slides/slide4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4/10/2021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4/10/2021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4/10/2021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4/10/2021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4/10/2021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4/10/2021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dirty="0"/>
              <a:pPr/>
              <a:t>4/10/2021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4/10/2021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4/10/2021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4/10/2021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dirty="0"/>
              <a:pPr/>
              <a:t>4/10/2021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4/10/2021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4/10/2021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4/10/2021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2A54C80-263E-416B-A8E0-580EDEADCBDC}" type="datetimeFigureOut">
              <a:rPr lang="en-US" dirty="0"/>
              <a:pPr/>
              <a:t>4/10/2021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4/10/2021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4/10/2021</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5" r:id="rId4"/>
    <p:sldLayoutId id="2147483653" r:id="rId5"/>
    <p:sldLayoutId id="2147483654" r:id="rId6"/>
    <p:sldLayoutId id="2147483655" r:id="rId7"/>
    <p:sldLayoutId id="2147483666" r:id="rId8"/>
    <p:sldLayoutId id="2147483657" r:id="rId9"/>
    <p:sldLayoutId id="2147483660" r:id="rId10"/>
    <p:sldLayoutId id="2147483661" r:id="rId11"/>
    <p:sldLayoutId id="2147483662" r:id="rId12"/>
    <p:sldLayoutId id="2147483663" r:id="rId13"/>
    <p:sldLayoutId id="2147483664" r:id="rId14"/>
    <p:sldLayoutId id="2147483667" r:id="rId15"/>
    <p:sldLayoutId id="2147483659"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8" Type="http://schemas.openxmlformats.org/officeDocument/2006/relationships/hyperlink" Target="https://hajjumrahplanner.com/mina/" TargetMode="External"/><Relationship Id="rId3" Type="http://schemas.openxmlformats.org/officeDocument/2006/relationships/hyperlink" Target="https://hajjumrahplanner.com/tawaf/" TargetMode="External"/><Relationship Id="rId7" Type="http://schemas.openxmlformats.org/officeDocument/2006/relationships/hyperlink" Target="https://hajjumrahplanner.com/day-3-10th-of-dhul-hijjah/" TargetMode="External"/><Relationship Id="rId12" Type="http://schemas.openxmlformats.org/officeDocument/2006/relationships/hyperlink" Target="https://hajjumrahplanner.com/tawaf-al-nafl/" TargetMode="External"/><Relationship Id="rId2" Type="http://schemas.openxmlformats.org/officeDocument/2006/relationships/hyperlink" Target="https://hajjumrahplanner.com/tawaf-al-qudum/" TargetMode="External"/><Relationship Id="rId1" Type="http://schemas.openxmlformats.org/officeDocument/2006/relationships/slideLayout" Target="../slideLayouts/slideLayout2.xml"/><Relationship Id="rId6" Type="http://schemas.openxmlformats.org/officeDocument/2006/relationships/hyperlink" Target="https://hajjumrahplanner.com/tawaf-al-ziyarah/" TargetMode="External"/><Relationship Id="rId11" Type="http://schemas.openxmlformats.org/officeDocument/2006/relationships/hyperlink" Target="https://hajjumrahplanner.com/tawaf-al-umrah/" TargetMode="External"/><Relationship Id="rId5" Type="http://schemas.openxmlformats.org/officeDocument/2006/relationships/hyperlink" Target="https://hajjumrahplanner.com/ihram/" TargetMode="External"/><Relationship Id="rId10" Type="http://schemas.openxmlformats.org/officeDocument/2006/relationships/hyperlink" Target="https://hajjumrahplanner.com/tawaf-al-wida/" TargetMode="External"/><Relationship Id="rId4" Type="http://schemas.openxmlformats.org/officeDocument/2006/relationships/hyperlink" Target="https://hajjumrahplanner.com/masjid-al-haram/" TargetMode="External"/><Relationship Id="rId9" Type="http://schemas.openxmlformats.org/officeDocument/2006/relationships/hyperlink" Target="https://hajjumrahplanner.com/rami-al-jamarat/"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38591" y="2320834"/>
            <a:ext cx="8596668" cy="1320800"/>
          </a:xfrm>
        </p:spPr>
        <p:txBody>
          <a:bodyPr/>
          <a:lstStyle/>
          <a:p>
            <a:pPr algn="ctr"/>
            <a:r>
              <a:rPr lang="en-US" b="1" dirty="0"/>
              <a:t>Hajj (Pilgrimage)</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892629"/>
          </a:xfrm>
        </p:spPr>
        <p:txBody>
          <a:bodyPr/>
          <a:lstStyle/>
          <a:p>
            <a:pPr algn="ctr"/>
            <a:r>
              <a:rPr lang="en-US" b="1" dirty="0"/>
              <a:t>Importance in the light of  Hadith</a:t>
            </a:r>
          </a:p>
        </p:txBody>
      </p:sp>
      <p:sp>
        <p:nvSpPr>
          <p:cNvPr id="3" name="Content Placeholder 2"/>
          <p:cNvSpPr>
            <a:spLocks noGrp="1"/>
          </p:cNvSpPr>
          <p:nvPr>
            <p:ph idx="1"/>
          </p:nvPr>
        </p:nvSpPr>
        <p:spPr>
          <a:xfrm>
            <a:off x="677334" y="1672047"/>
            <a:ext cx="8596668" cy="4369316"/>
          </a:xfrm>
        </p:spPr>
        <p:txBody>
          <a:bodyPr>
            <a:normAutofit lnSpcReduction="10000"/>
          </a:bodyPr>
          <a:lstStyle/>
          <a:p>
            <a:r>
              <a:rPr lang="en-US" b="1" dirty="0"/>
              <a:t>“The best jihad for you is Hajj </a:t>
            </a:r>
            <a:r>
              <a:rPr lang="en-US" b="1" dirty="0" err="1"/>
              <a:t>Mabrur</a:t>
            </a:r>
            <a:r>
              <a:rPr lang="en-US" b="1" dirty="0"/>
              <a:t>.” (Bukhari and Muslim)</a:t>
            </a:r>
          </a:p>
          <a:p>
            <a:r>
              <a:rPr lang="en-US" dirty="0"/>
              <a:t>Ibn </a:t>
            </a:r>
            <a:r>
              <a:rPr lang="en-US" dirty="0" err="1"/>
              <a:t>Mas’ood</a:t>
            </a:r>
            <a:r>
              <a:rPr lang="en-US" dirty="0"/>
              <a:t> said: “the Messenger of Allah (</a:t>
            </a:r>
            <a:r>
              <a:rPr lang="en-US" dirty="0" err="1"/>
              <a:t>p.b.u.h</a:t>
            </a:r>
            <a:r>
              <a:rPr lang="en-US" dirty="0"/>
              <a:t>) said: ‘Keep on doing Hajj and Umrah, for they eliminate poverty and sin just as the bellows eliminate impurities from iron , gold and silver.’” (</a:t>
            </a:r>
            <a:r>
              <a:rPr lang="en-US" dirty="0" err="1"/>
              <a:t>Tirmidhi</a:t>
            </a:r>
            <a:r>
              <a:rPr lang="en-US" dirty="0"/>
              <a:t>: 810, </a:t>
            </a:r>
            <a:r>
              <a:rPr lang="en-US" dirty="0" err="1"/>
              <a:t>Nasa’i</a:t>
            </a:r>
            <a:r>
              <a:rPr lang="en-US" dirty="0"/>
              <a:t>: 2631)</a:t>
            </a:r>
          </a:p>
          <a:p>
            <a:r>
              <a:rPr lang="en-US" dirty="0"/>
              <a:t>Abu </a:t>
            </a:r>
            <a:r>
              <a:rPr lang="en-US" dirty="0" err="1"/>
              <a:t>Hurayrah</a:t>
            </a:r>
            <a:r>
              <a:rPr lang="en-US" dirty="0"/>
              <a:t> (may Allah be pleased with him) said: “I heard the Prophet (</a:t>
            </a:r>
            <a:r>
              <a:rPr lang="en-US" dirty="0" err="1"/>
              <a:t>p.b.u.h</a:t>
            </a:r>
            <a:r>
              <a:rPr lang="en-US" dirty="0"/>
              <a:t>.) say: ‘Whoever does Hajj for the sake of Allah and does not have sexual relations (with his wife), commit sin, or disputes unjustly (during the Hajj), will come back like the day his mother gave birth to him.’” (</a:t>
            </a:r>
            <a:r>
              <a:rPr lang="en-US" dirty="0" err="1"/>
              <a:t>Bukhaari</a:t>
            </a:r>
            <a:r>
              <a:rPr lang="en-US" dirty="0"/>
              <a:t>: 1449, Muslim: 1350)</a:t>
            </a:r>
            <a:br>
              <a:rPr lang="en-US" dirty="0"/>
            </a:br>
            <a:br>
              <a:rPr lang="en-US" dirty="0"/>
            </a:br>
            <a:r>
              <a:rPr lang="en-US" dirty="0"/>
              <a:t>Ibn Umar reported that the Prophet (</a:t>
            </a:r>
            <a:r>
              <a:rPr lang="en-US" dirty="0" err="1"/>
              <a:t>p.b.u.h</a:t>
            </a:r>
            <a:r>
              <a:rPr lang="en-US" dirty="0"/>
              <a:t>.) said: “The one who fights for the sake of Allah and the pilgrim who goes for Hajj or Umrah are all guests of Allah. He called them and they responded; they ask of Him and He will give them.” (Ibn </a:t>
            </a:r>
            <a:r>
              <a:rPr lang="en-US" dirty="0" err="1"/>
              <a:t>Majah</a:t>
            </a:r>
            <a:r>
              <a:rPr lang="en-US" dirty="0"/>
              <a:t>: 2893)</a:t>
            </a:r>
            <a:br>
              <a:rPr lang="en-US" dirty="0"/>
            </a:br>
            <a:endParaRPr lang="en-US" dirty="0"/>
          </a:p>
        </p:txBody>
      </p:sp>
    </p:spTree>
    <p:extLst>
      <p:ext uri="{BB962C8B-B14F-4D97-AF65-F5344CB8AC3E}">
        <p14:creationId xmlns:p14="http://schemas.microsoft.com/office/powerpoint/2010/main" val="3220087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 calcmode="lin" valueType="num">
                                      <p:cBhvr additive="base">
                                        <p:cTn id="12"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anim calcmode="lin" valueType="num">
                                      <p:cBhvr additive="base">
                                        <p:cTn id="18"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3">
                                            <p:txEl>
                                              <p:pRg st="2" end="2"/>
                                            </p:txEl>
                                          </p:spTgt>
                                        </p:tgtEl>
                                        <p:attrNameLst>
                                          <p:attrName>style.visibility</p:attrName>
                                        </p:attrNameLst>
                                      </p:cBhvr>
                                      <p:to>
                                        <p:strVal val="visible"/>
                                      </p:to>
                                    </p:set>
                                    <p:anim calcmode="lin" valueType="num">
                                      <p:cBhvr additive="base">
                                        <p:cTn id="24"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3BD97F-181C-467F-BAB7-A05C1C57A4F2}"/>
              </a:ext>
            </a:extLst>
          </p:cNvPr>
          <p:cNvSpPr>
            <a:spLocks noGrp="1"/>
          </p:cNvSpPr>
          <p:nvPr>
            <p:ph type="title"/>
          </p:nvPr>
        </p:nvSpPr>
        <p:spPr/>
        <p:txBody>
          <a:bodyPr/>
          <a:lstStyle/>
          <a:p>
            <a:r>
              <a:rPr lang="en-US" dirty="0"/>
              <a:t>Warning for not preforming Hajj</a:t>
            </a:r>
          </a:p>
        </p:txBody>
      </p:sp>
      <p:sp>
        <p:nvSpPr>
          <p:cNvPr id="3" name="Content Placeholder 2">
            <a:extLst>
              <a:ext uri="{FF2B5EF4-FFF2-40B4-BE49-F238E27FC236}">
                <a16:creationId xmlns:a16="http://schemas.microsoft.com/office/drawing/2014/main" id="{F71432D8-0BBD-4C21-A618-9B9486EC9225}"/>
              </a:ext>
            </a:extLst>
          </p:cNvPr>
          <p:cNvSpPr>
            <a:spLocks noGrp="1"/>
          </p:cNvSpPr>
          <p:nvPr>
            <p:ph idx="1"/>
          </p:nvPr>
        </p:nvSpPr>
        <p:spPr/>
        <p:txBody>
          <a:bodyPr/>
          <a:lstStyle/>
          <a:p>
            <a:r>
              <a:rPr lang="en-US" dirty="0"/>
              <a:t>Prophet Said:” any body who is in a position to bear the expense of passage and has the means to perform the journey, but does not perform Hajj, then it makes no difference whether he dies a Christian or a Jew.</a:t>
            </a:r>
          </a:p>
          <a:p>
            <a:r>
              <a:rPr lang="en-US" dirty="0" err="1"/>
              <a:t>Hazrat</a:t>
            </a:r>
            <a:r>
              <a:rPr lang="en-US" dirty="0"/>
              <a:t> </a:t>
            </a:r>
            <a:r>
              <a:rPr lang="en-US" dirty="0" err="1"/>
              <a:t>umar</a:t>
            </a:r>
            <a:r>
              <a:rPr lang="en-US" dirty="0"/>
              <a:t> Said:’ those who do not perform Hajj despite being capable to do so, I like to impose </a:t>
            </a:r>
            <a:r>
              <a:rPr lang="en-US" dirty="0" err="1"/>
              <a:t>Jazia</a:t>
            </a:r>
            <a:r>
              <a:rPr lang="en-US" dirty="0"/>
              <a:t> on them. </a:t>
            </a:r>
          </a:p>
        </p:txBody>
      </p:sp>
    </p:spTree>
    <p:extLst>
      <p:ext uri="{BB962C8B-B14F-4D97-AF65-F5344CB8AC3E}">
        <p14:creationId xmlns:p14="http://schemas.microsoft.com/office/powerpoint/2010/main" val="2464516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4088" y="2712720"/>
            <a:ext cx="8596668" cy="1320800"/>
          </a:xfrm>
        </p:spPr>
        <p:txBody>
          <a:bodyPr/>
          <a:lstStyle/>
          <a:p>
            <a:pPr algn="ctr"/>
            <a:r>
              <a:rPr lang="en-US" b="1" dirty="0"/>
              <a:t>The Rites of Hajj</a:t>
            </a:r>
          </a:p>
        </p:txBody>
      </p:sp>
    </p:spTree>
    <p:extLst>
      <p:ext uri="{BB962C8B-B14F-4D97-AF65-F5344CB8AC3E}">
        <p14:creationId xmlns:p14="http://schemas.microsoft.com/office/powerpoint/2010/main" val="34150871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 y="0"/>
            <a:ext cx="10805375" cy="6858000"/>
          </a:xfrm>
          <a:prstGeom prst="rect">
            <a:avLst/>
          </a:prstGeom>
        </p:spPr>
      </p:pic>
    </p:spTree>
    <p:extLst>
      <p:ext uri="{BB962C8B-B14F-4D97-AF65-F5344CB8AC3E}">
        <p14:creationId xmlns:p14="http://schemas.microsoft.com/office/powerpoint/2010/main" val="7647074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0303099" cy="6857999"/>
          </a:xfrm>
          <a:prstGeom prst="rect">
            <a:avLst/>
          </a:prstGeom>
        </p:spPr>
      </p:pic>
    </p:spTree>
    <p:extLst>
      <p:ext uri="{BB962C8B-B14F-4D97-AF65-F5344CB8AC3E}">
        <p14:creationId xmlns:p14="http://schemas.microsoft.com/office/powerpoint/2010/main" val="17842214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93184" y="0"/>
            <a:ext cx="9749306" cy="6632620"/>
          </a:xfrm>
          <a:prstGeom prst="rect">
            <a:avLst/>
          </a:prstGeom>
        </p:spPr>
      </p:pic>
    </p:spTree>
    <p:extLst>
      <p:ext uri="{BB962C8B-B14F-4D97-AF65-F5344CB8AC3E}">
        <p14:creationId xmlns:p14="http://schemas.microsoft.com/office/powerpoint/2010/main" val="762367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0045521" cy="6722772"/>
          </a:xfrm>
          <a:prstGeom prst="rect">
            <a:avLst/>
          </a:prstGeom>
        </p:spPr>
      </p:pic>
    </p:spTree>
    <p:extLst>
      <p:ext uri="{BB962C8B-B14F-4D97-AF65-F5344CB8AC3E}">
        <p14:creationId xmlns:p14="http://schemas.microsoft.com/office/powerpoint/2010/main" val="27927451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A9B850-A98A-46D6-AB3F-8E38C104AD49}"/>
              </a:ext>
            </a:extLst>
          </p:cNvPr>
          <p:cNvSpPr>
            <a:spLocks noGrp="1"/>
          </p:cNvSpPr>
          <p:nvPr>
            <p:ph type="title"/>
          </p:nvPr>
        </p:nvSpPr>
        <p:spPr/>
        <p:txBody>
          <a:bodyPr/>
          <a:lstStyle/>
          <a:p>
            <a:r>
              <a:rPr lang="en-US" dirty="0"/>
              <a:t>PHYSICAL RESTRICTIONS OF IHRAM</a:t>
            </a:r>
          </a:p>
        </p:txBody>
      </p:sp>
      <p:sp>
        <p:nvSpPr>
          <p:cNvPr id="3" name="Content Placeholder 2">
            <a:extLst>
              <a:ext uri="{FF2B5EF4-FFF2-40B4-BE49-F238E27FC236}">
                <a16:creationId xmlns:a16="http://schemas.microsoft.com/office/drawing/2014/main" id="{06A1165D-EF11-44E6-B676-377FD98A4564}"/>
              </a:ext>
            </a:extLst>
          </p:cNvPr>
          <p:cNvSpPr>
            <a:spLocks noGrp="1"/>
          </p:cNvSpPr>
          <p:nvPr>
            <p:ph idx="1"/>
          </p:nvPr>
        </p:nvSpPr>
        <p:spPr/>
        <p:txBody>
          <a:bodyPr/>
          <a:lstStyle/>
          <a:p>
            <a:r>
              <a:rPr lang="en-US" dirty="0"/>
              <a:t>Cutting or shaving any hair, until the sacrifice of the animal is done.</a:t>
            </a:r>
          </a:p>
          <a:p>
            <a:r>
              <a:rPr lang="en-US" dirty="0"/>
              <a:t>Cutting the nails.</a:t>
            </a:r>
          </a:p>
          <a:p>
            <a:r>
              <a:rPr lang="en-US" dirty="0"/>
              <a:t>Men can not wear stitched clothing or head coverings ( hat, turbans).</a:t>
            </a:r>
          </a:p>
          <a:p>
            <a:r>
              <a:rPr lang="en-US" dirty="0"/>
              <a:t>Wearing shoes or socks above the ankle.</a:t>
            </a:r>
          </a:p>
          <a:p>
            <a:r>
              <a:rPr lang="en-US" dirty="0"/>
              <a:t>Covering the face.</a:t>
            </a:r>
          </a:p>
          <a:p>
            <a:r>
              <a:rPr lang="en-US" dirty="0"/>
              <a:t>Hunting animals etc.</a:t>
            </a:r>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11573489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15910" y="0"/>
            <a:ext cx="10444766" cy="6858000"/>
          </a:xfrm>
          <a:prstGeom prst="rect">
            <a:avLst/>
          </a:prstGeom>
        </p:spPr>
      </p:pic>
    </p:spTree>
    <p:extLst>
      <p:ext uri="{BB962C8B-B14F-4D97-AF65-F5344CB8AC3E}">
        <p14:creationId xmlns:p14="http://schemas.microsoft.com/office/powerpoint/2010/main" val="26290078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0CA449-5F96-4E1B-BB73-7EEE0AF8EFF2}"/>
              </a:ext>
            </a:extLst>
          </p:cNvPr>
          <p:cNvSpPr>
            <a:spLocks noGrp="1"/>
          </p:cNvSpPr>
          <p:nvPr>
            <p:ph type="title"/>
          </p:nvPr>
        </p:nvSpPr>
        <p:spPr>
          <a:xfrm>
            <a:off x="207315" y="96853"/>
            <a:ext cx="8596668" cy="595357"/>
          </a:xfrm>
        </p:spPr>
        <p:txBody>
          <a:bodyPr>
            <a:normAutofit fontScale="90000"/>
          </a:bodyPr>
          <a:lstStyle/>
          <a:p>
            <a:r>
              <a:rPr lang="en-US" dirty="0"/>
              <a:t>Kinds of Tawaf </a:t>
            </a:r>
            <a:r>
              <a:rPr kumimoji="0" lang="ar-SA" altLang="en-US" sz="3600" b="0" i="0" u="none" strike="noStrike" cap="none" normalizeH="0" baseline="0" dirty="0">
                <a:ln>
                  <a:noFill/>
                </a:ln>
                <a:solidFill>
                  <a:srgbClr val="000000"/>
                </a:solidFill>
                <a:effectLst/>
                <a:latin typeface="Lato"/>
                <a:cs typeface="Arial" panose="020B0604020202020204" pitchFamily="34" charset="0"/>
              </a:rPr>
              <a:t>طواف</a:t>
            </a:r>
            <a:endParaRPr lang="en-US" dirty="0"/>
          </a:p>
        </p:txBody>
      </p:sp>
      <p:sp>
        <p:nvSpPr>
          <p:cNvPr id="4" name="Rectangle 1">
            <a:extLst>
              <a:ext uri="{FF2B5EF4-FFF2-40B4-BE49-F238E27FC236}">
                <a16:creationId xmlns:a16="http://schemas.microsoft.com/office/drawing/2014/main" id="{E3F76C28-BF68-4D88-8957-AB788BF91829}"/>
              </a:ext>
            </a:extLst>
          </p:cNvPr>
          <p:cNvSpPr>
            <a:spLocks noGrp="1" noChangeArrowheads="1"/>
          </p:cNvSpPr>
          <p:nvPr>
            <p:ph idx="1"/>
          </p:nvPr>
        </p:nvSpPr>
        <p:spPr bwMode="auto">
          <a:xfrm>
            <a:off x="1" y="765572"/>
            <a:ext cx="12192000" cy="640175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Low" defTabSz="914400" rtl="0" eaLnBrk="0" fontAlgn="base" latinLnBrk="0" hangingPunct="0">
              <a:lnSpc>
                <a:spcPct val="100000"/>
              </a:lnSpc>
              <a:spcBef>
                <a:spcPct val="0"/>
              </a:spcBef>
              <a:spcAft>
                <a:spcPct val="0"/>
              </a:spcAft>
              <a:buClrTx/>
              <a:buSzTx/>
              <a:buFontTx/>
              <a:buNone/>
              <a:tabLst/>
            </a:pPr>
            <a:endParaRPr kumimoji="0" lang="en-US" altLang="en-US" sz="800" b="0" i="0" u="none" strike="noStrike" cap="none" normalizeH="0" baseline="0" dirty="0">
              <a:ln>
                <a:noFill/>
              </a:ln>
              <a:solidFill>
                <a:schemeClr val="tx1"/>
              </a:solidFill>
              <a:effectLst/>
            </a:endParaRPr>
          </a:p>
          <a:p>
            <a:pPr marL="0" marR="0" lvl="0" indent="0" algn="justLow"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solidFill>
                  <a:srgbClr val="000000"/>
                </a:solidFill>
                <a:effectLst/>
                <a:latin typeface="Lato"/>
                <a:hlinkClick r:id="rId2"/>
              </a:rPr>
              <a:t>Tawaf al-</a:t>
            </a:r>
            <a:r>
              <a:rPr kumimoji="0" lang="en-US" altLang="en-US" b="1" i="0" u="none" strike="noStrike" cap="none" normalizeH="0" baseline="0" dirty="0" err="1">
                <a:ln>
                  <a:noFill/>
                </a:ln>
                <a:solidFill>
                  <a:srgbClr val="000000"/>
                </a:solidFill>
                <a:effectLst/>
                <a:latin typeface="Lato"/>
                <a:hlinkClick r:id="rId2"/>
              </a:rPr>
              <a:t>Qudum</a:t>
            </a:r>
            <a:r>
              <a:rPr kumimoji="0" lang="en-US" altLang="en-US" b="1" i="0" u="none" strike="noStrike" cap="none" normalizeH="0" baseline="0" dirty="0">
                <a:ln>
                  <a:noFill/>
                </a:ln>
                <a:solidFill>
                  <a:srgbClr val="000000"/>
                </a:solidFill>
                <a:effectLst/>
                <a:latin typeface="Lato"/>
              </a:rPr>
              <a:t> </a:t>
            </a:r>
            <a:r>
              <a:rPr kumimoji="0" lang="ar-SA" altLang="en-US" sz="2400" b="0" i="0" u="none" strike="noStrike" cap="none" normalizeH="0" baseline="0" dirty="0">
                <a:ln>
                  <a:noFill/>
                </a:ln>
                <a:solidFill>
                  <a:srgbClr val="000000"/>
                </a:solidFill>
                <a:effectLst/>
                <a:latin typeface="Lato"/>
                <a:cs typeface="Arial" panose="020B0604020202020204" pitchFamily="34" charset="0"/>
              </a:rPr>
              <a:t>طواف القدوم</a:t>
            </a:r>
            <a:r>
              <a:rPr kumimoji="0" lang="en-US" altLang="en-US" sz="2400" b="0" i="0" u="none" strike="noStrike" cap="none" normalizeH="0" baseline="0" dirty="0">
                <a:ln>
                  <a:noFill/>
                </a:ln>
                <a:solidFill>
                  <a:srgbClr val="000000"/>
                </a:solidFill>
                <a:effectLst/>
                <a:latin typeface="Lato"/>
              </a:rPr>
              <a:t> </a:t>
            </a:r>
          </a:p>
          <a:p>
            <a:pPr marL="0" marR="0" lvl="0" indent="0" algn="justLow"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000000"/>
                </a:solidFill>
                <a:effectLst/>
                <a:latin typeface="Lato"/>
              </a:rPr>
              <a:t>meaning: “The Tawaf of Arrival” is the initial </a:t>
            </a:r>
            <a:r>
              <a:rPr kumimoji="0" lang="en-US" altLang="en-US" b="0" i="0" u="none" strike="noStrike" cap="none" normalizeH="0" baseline="0" dirty="0">
                <a:ln>
                  <a:noFill/>
                </a:ln>
                <a:solidFill>
                  <a:srgbClr val="009CFF"/>
                </a:solidFill>
                <a:effectLst/>
                <a:latin typeface="Lato"/>
                <a:hlinkClick r:id="rId3"/>
              </a:rPr>
              <a:t>Tawaf</a:t>
            </a:r>
            <a:r>
              <a:rPr kumimoji="0" lang="en-US" altLang="en-US" b="0" i="0" u="none" strike="noStrike" cap="none" normalizeH="0" baseline="0" dirty="0">
                <a:ln>
                  <a:noFill/>
                </a:ln>
                <a:solidFill>
                  <a:srgbClr val="000000"/>
                </a:solidFill>
                <a:effectLst/>
                <a:latin typeface="Lato"/>
              </a:rPr>
              <a:t> carried out upon entering </a:t>
            </a:r>
            <a:r>
              <a:rPr kumimoji="0" lang="en-US" altLang="en-US" b="0" i="0" u="none" strike="noStrike" cap="none" normalizeH="0" baseline="0" dirty="0">
                <a:ln>
                  <a:noFill/>
                </a:ln>
                <a:solidFill>
                  <a:srgbClr val="009CFF"/>
                </a:solidFill>
                <a:effectLst/>
                <a:latin typeface="Lato"/>
                <a:hlinkClick r:id="rId4"/>
              </a:rPr>
              <a:t>Masjid al-Haram</a:t>
            </a:r>
            <a:r>
              <a:rPr kumimoji="0" lang="en-US" altLang="en-US" b="0" i="0" u="none" strike="noStrike" cap="none" normalizeH="0" baseline="0" dirty="0">
                <a:ln>
                  <a:noFill/>
                </a:ln>
                <a:solidFill>
                  <a:srgbClr val="000000"/>
                </a:solidFill>
                <a:effectLst/>
                <a:latin typeface="Lato"/>
              </a:rPr>
              <a:t> in Makkah by those performing Hajj al-</a:t>
            </a:r>
            <a:r>
              <a:rPr kumimoji="0" lang="en-US" altLang="en-US" b="0" i="0" u="none" strike="noStrike" cap="none" normalizeH="0" baseline="0" dirty="0" err="1">
                <a:ln>
                  <a:noFill/>
                </a:ln>
                <a:solidFill>
                  <a:srgbClr val="000000"/>
                </a:solidFill>
                <a:effectLst/>
                <a:latin typeface="Lato"/>
              </a:rPr>
              <a:t>Qiran</a:t>
            </a:r>
            <a:r>
              <a:rPr kumimoji="0" lang="en-US" altLang="en-US" b="0" i="0" u="none" strike="noStrike" cap="none" normalizeH="0" baseline="0" dirty="0">
                <a:ln>
                  <a:noFill/>
                </a:ln>
                <a:solidFill>
                  <a:srgbClr val="000000"/>
                </a:solidFill>
                <a:effectLst/>
                <a:latin typeface="Lato"/>
              </a:rPr>
              <a:t> or Hajj al-</a:t>
            </a:r>
            <a:r>
              <a:rPr kumimoji="0" lang="en-US" altLang="en-US" b="0" i="0" u="none" strike="noStrike" cap="none" normalizeH="0" baseline="0" dirty="0" err="1">
                <a:ln>
                  <a:noFill/>
                </a:ln>
                <a:solidFill>
                  <a:srgbClr val="000000"/>
                </a:solidFill>
                <a:effectLst/>
                <a:latin typeface="Lato"/>
              </a:rPr>
              <a:t>Ifrad</a:t>
            </a:r>
            <a:r>
              <a:rPr kumimoji="0" lang="en-US" altLang="en-US" b="0" i="0" u="none" strike="noStrike" cap="none" normalizeH="0" baseline="0" dirty="0">
                <a:ln>
                  <a:noFill/>
                </a:ln>
                <a:solidFill>
                  <a:srgbClr val="000000"/>
                </a:solidFill>
                <a:effectLst/>
                <a:latin typeface="Lato"/>
              </a:rPr>
              <a:t>. It is identical to </a:t>
            </a:r>
            <a:r>
              <a:rPr kumimoji="0" lang="en-US" altLang="en-US" b="0" i="0" u="none" strike="noStrike" cap="none" normalizeH="0" baseline="0" dirty="0">
                <a:ln>
                  <a:noFill/>
                </a:ln>
                <a:solidFill>
                  <a:srgbClr val="009CFF"/>
                </a:solidFill>
                <a:effectLst/>
                <a:latin typeface="Lato"/>
              </a:rPr>
              <a:t>Tawaf al-Umrah</a:t>
            </a:r>
            <a:r>
              <a:rPr kumimoji="0" lang="en-US" altLang="en-US" b="0" i="0" u="none" strike="noStrike" cap="none" normalizeH="0" baseline="0" dirty="0">
                <a:ln>
                  <a:noFill/>
                </a:ln>
                <a:solidFill>
                  <a:srgbClr val="000000"/>
                </a:solidFill>
                <a:effectLst/>
                <a:latin typeface="Lato"/>
              </a:rPr>
              <a:t> with the exception of the intention. During Tawaf al-</a:t>
            </a:r>
            <a:r>
              <a:rPr kumimoji="0" lang="en-US" altLang="en-US" b="0" i="0" u="none" strike="noStrike" cap="none" normalizeH="0" baseline="0" dirty="0" err="1">
                <a:ln>
                  <a:noFill/>
                </a:ln>
                <a:solidFill>
                  <a:srgbClr val="000000"/>
                </a:solidFill>
                <a:effectLst/>
                <a:latin typeface="Lato"/>
              </a:rPr>
              <a:t>Qudum</a:t>
            </a:r>
            <a:r>
              <a:rPr kumimoji="0" lang="en-US" altLang="en-US" b="0" i="0" u="none" strike="noStrike" cap="none" normalizeH="0" baseline="0" dirty="0">
                <a:ln>
                  <a:noFill/>
                </a:ln>
                <a:solidFill>
                  <a:srgbClr val="000000"/>
                </a:solidFill>
                <a:effectLst/>
                <a:latin typeface="Lato"/>
              </a:rPr>
              <a:t>, </a:t>
            </a:r>
            <a:r>
              <a:rPr kumimoji="0" lang="en-US" altLang="en-US" b="0" i="0" u="none" strike="noStrike" cap="none" normalizeH="0" baseline="0" dirty="0">
                <a:ln>
                  <a:noFill/>
                </a:ln>
                <a:solidFill>
                  <a:srgbClr val="009CFF"/>
                </a:solidFill>
                <a:effectLst/>
                <a:latin typeface="Lato"/>
                <a:hlinkClick r:id="rId5"/>
              </a:rPr>
              <a:t>Ihram</a:t>
            </a:r>
            <a:r>
              <a:rPr kumimoji="0" lang="en-US" altLang="en-US" b="0" i="0" u="none" strike="noStrike" cap="none" normalizeH="0" baseline="0" dirty="0">
                <a:ln>
                  <a:noFill/>
                </a:ln>
                <a:solidFill>
                  <a:srgbClr val="000000"/>
                </a:solidFill>
                <a:effectLst/>
                <a:latin typeface="Lato"/>
              </a:rPr>
              <a:t> is worn and </a:t>
            </a:r>
            <a:r>
              <a:rPr kumimoji="0" lang="en-US" altLang="en-US" b="0" i="0" u="none" strike="noStrike" cap="none" normalizeH="0" baseline="0" dirty="0" err="1">
                <a:ln>
                  <a:noFill/>
                </a:ln>
                <a:solidFill>
                  <a:srgbClr val="000000"/>
                </a:solidFill>
                <a:effectLst/>
                <a:latin typeface="Lato"/>
              </a:rPr>
              <a:t>Idtiba</a:t>
            </a:r>
            <a:r>
              <a:rPr kumimoji="0" lang="en-US" altLang="en-US" b="0" i="0" u="none" strike="noStrike" cap="none" normalizeH="0" baseline="0" dirty="0">
                <a:ln>
                  <a:noFill/>
                </a:ln>
                <a:solidFill>
                  <a:srgbClr val="000000"/>
                </a:solidFill>
                <a:effectLst/>
                <a:latin typeface="Lato"/>
              </a:rPr>
              <a:t> and </a:t>
            </a:r>
            <a:r>
              <a:rPr kumimoji="0" lang="en-US" altLang="en-US" b="0" i="0" u="none" strike="noStrike" cap="none" normalizeH="0" baseline="0" dirty="0" err="1">
                <a:ln>
                  <a:noFill/>
                </a:ln>
                <a:solidFill>
                  <a:srgbClr val="000000"/>
                </a:solidFill>
                <a:effectLst/>
                <a:latin typeface="Lato"/>
              </a:rPr>
              <a:t>Raml</a:t>
            </a:r>
            <a:r>
              <a:rPr kumimoji="0" lang="en-US" altLang="en-US" b="0" i="0" u="none" strike="noStrike" cap="none" normalizeH="0" baseline="0" dirty="0">
                <a:ln>
                  <a:noFill/>
                </a:ln>
                <a:solidFill>
                  <a:srgbClr val="000000"/>
                </a:solidFill>
                <a:effectLst/>
                <a:latin typeface="Lato"/>
              </a:rPr>
              <a:t> are observed.</a:t>
            </a:r>
            <a:endParaRPr kumimoji="0" lang="en-US" altLang="en-US" b="0" i="0" u="none" strike="noStrike" cap="none" normalizeH="0" baseline="0" dirty="0">
              <a:ln>
                <a:noFill/>
              </a:ln>
              <a:solidFill>
                <a:schemeClr val="tx1"/>
              </a:solidFill>
              <a:effectLst/>
            </a:endParaRPr>
          </a:p>
          <a:p>
            <a:pPr marL="0" marR="0" lvl="0" indent="0" algn="justLow"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solidFill>
                  <a:srgbClr val="000000"/>
                </a:solidFill>
                <a:effectLst/>
                <a:latin typeface="Lato"/>
                <a:hlinkClick r:id="rId6"/>
              </a:rPr>
              <a:t>Tawaf al-</a:t>
            </a:r>
            <a:r>
              <a:rPr kumimoji="0" lang="en-US" altLang="en-US" b="1" i="0" u="none" strike="noStrike" cap="none" normalizeH="0" baseline="0" dirty="0" err="1">
                <a:ln>
                  <a:noFill/>
                </a:ln>
                <a:solidFill>
                  <a:srgbClr val="000000"/>
                </a:solidFill>
                <a:effectLst/>
                <a:latin typeface="Lato"/>
                <a:hlinkClick r:id="rId6"/>
              </a:rPr>
              <a:t>Ziyarah</a:t>
            </a:r>
            <a:r>
              <a:rPr kumimoji="0" lang="en-US" altLang="en-US" b="1" i="0" u="none" strike="noStrike" cap="none" normalizeH="0" baseline="0" dirty="0">
                <a:ln>
                  <a:noFill/>
                </a:ln>
                <a:solidFill>
                  <a:srgbClr val="000000"/>
                </a:solidFill>
                <a:effectLst/>
                <a:latin typeface="Lato"/>
              </a:rPr>
              <a:t>: </a:t>
            </a:r>
            <a:r>
              <a:rPr kumimoji="0" lang="ar-SA" altLang="en-US" sz="2400" b="0" i="0" u="none" strike="noStrike" cap="none" normalizeH="0" baseline="0" dirty="0">
                <a:ln>
                  <a:noFill/>
                </a:ln>
                <a:solidFill>
                  <a:srgbClr val="000000"/>
                </a:solidFill>
                <a:effectLst/>
                <a:latin typeface="Lato"/>
                <a:cs typeface="Arial" panose="020B0604020202020204" pitchFamily="34" charset="0"/>
              </a:rPr>
              <a:t>طواف الزيارة</a:t>
            </a:r>
            <a:r>
              <a:rPr kumimoji="0" lang="en-US" altLang="en-US" sz="2400" b="0" i="0" u="none" strike="noStrike" cap="none" normalizeH="0" baseline="0" dirty="0">
                <a:ln>
                  <a:noFill/>
                </a:ln>
                <a:solidFill>
                  <a:srgbClr val="000000"/>
                </a:solidFill>
                <a:effectLst/>
                <a:latin typeface="Lato"/>
              </a:rPr>
              <a:t> </a:t>
            </a:r>
          </a:p>
          <a:p>
            <a:pPr marL="0" marR="0" lvl="0" indent="0" algn="justLow"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000000"/>
                </a:solidFill>
                <a:effectLst/>
                <a:latin typeface="Lato"/>
              </a:rPr>
              <a:t>also known as Tawaf al-</a:t>
            </a:r>
            <a:r>
              <a:rPr kumimoji="0" lang="en-US" altLang="en-US" b="0" i="0" u="none" strike="noStrike" cap="none" normalizeH="0" baseline="0" dirty="0" err="1">
                <a:ln>
                  <a:noFill/>
                </a:ln>
                <a:solidFill>
                  <a:srgbClr val="000000"/>
                </a:solidFill>
                <a:effectLst/>
                <a:latin typeface="Lato"/>
              </a:rPr>
              <a:t>Ifadhah</a:t>
            </a:r>
            <a:r>
              <a:rPr kumimoji="0" lang="en-US" altLang="en-US" b="0" i="0" u="none" strike="noStrike" cap="none" normalizeH="0" baseline="0" dirty="0">
                <a:ln>
                  <a:noFill/>
                </a:ln>
                <a:solidFill>
                  <a:srgbClr val="000000"/>
                </a:solidFill>
                <a:effectLst/>
                <a:latin typeface="Lato"/>
              </a:rPr>
              <a:t> </a:t>
            </a:r>
            <a:r>
              <a:rPr kumimoji="0" lang="ar-SA" altLang="en-US" b="0" i="0" u="none" strike="noStrike" cap="none" normalizeH="0" baseline="0" dirty="0">
                <a:ln>
                  <a:noFill/>
                </a:ln>
                <a:solidFill>
                  <a:srgbClr val="000000"/>
                </a:solidFill>
                <a:effectLst/>
                <a:latin typeface="Lato"/>
                <a:cs typeface="Arial" panose="020B0604020202020204" pitchFamily="34" charset="0"/>
              </a:rPr>
              <a:t>طواف الافاضة</a:t>
            </a:r>
            <a:r>
              <a:rPr kumimoji="0" lang="en-US" altLang="en-US" b="0" i="0" u="none" strike="noStrike" cap="none" normalizeH="0" baseline="0" dirty="0">
                <a:ln>
                  <a:noFill/>
                </a:ln>
                <a:solidFill>
                  <a:srgbClr val="000000"/>
                </a:solidFill>
                <a:effectLst/>
                <a:latin typeface="Lato"/>
              </a:rPr>
              <a:t> is the </a:t>
            </a:r>
            <a:r>
              <a:rPr kumimoji="0" lang="en-US" altLang="en-US" b="0" i="0" u="none" strike="noStrike" cap="none" normalizeH="0" baseline="0" dirty="0">
                <a:ln>
                  <a:noFill/>
                </a:ln>
                <a:solidFill>
                  <a:srgbClr val="009CFF"/>
                </a:solidFill>
                <a:effectLst/>
                <a:latin typeface="Lato"/>
                <a:hlinkClick r:id="rId3"/>
              </a:rPr>
              <a:t>Tawaf</a:t>
            </a:r>
            <a:r>
              <a:rPr kumimoji="0" lang="en-US" altLang="en-US" b="0" i="0" u="none" strike="noStrike" cap="none" normalizeH="0" baseline="0" dirty="0">
                <a:ln>
                  <a:noFill/>
                </a:ln>
                <a:solidFill>
                  <a:srgbClr val="000000"/>
                </a:solidFill>
                <a:effectLst/>
                <a:latin typeface="Lato"/>
              </a:rPr>
              <a:t> that is carried out on the </a:t>
            </a:r>
            <a:r>
              <a:rPr kumimoji="0" lang="en-US" altLang="en-US" b="0" i="0" u="none" strike="noStrike" cap="none" normalizeH="0" baseline="0" dirty="0">
                <a:ln>
                  <a:noFill/>
                </a:ln>
                <a:solidFill>
                  <a:srgbClr val="009CFF"/>
                </a:solidFill>
                <a:effectLst/>
                <a:latin typeface="Lato"/>
                <a:hlinkClick r:id="rId7"/>
              </a:rPr>
              <a:t>10</a:t>
            </a:r>
            <a:r>
              <a:rPr kumimoji="0" lang="en-US" altLang="en-US" b="0" i="0" u="none" strike="noStrike" cap="none" normalizeH="0" baseline="30000" dirty="0">
                <a:ln>
                  <a:noFill/>
                </a:ln>
                <a:solidFill>
                  <a:srgbClr val="009CFF"/>
                </a:solidFill>
                <a:effectLst/>
                <a:latin typeface="Lato"/>
                <a:hlinkClick r:id="rId7"/>
              </a:rPr>
              <a:t>th</a:t>
            </a:r>
            <a:r>
              <a:rPr kumimoji="0" lang="en-US" altLang="en-US" b="0" i="0" u="none" strike="noStrike" cap="none" normalizeH="0" baseline="0" dirty="0">
                <a:ln>
                  <a:noFill/>
                </a:ln>
                <a:solidFill>
                  <a:srgbClr val="009CFF"/>
                </a:solidFill>
                <a:effectLst/>
                <a:latin typeface="Lato"/>
                <a:hlinkClick r:id="rId7"/>
              </a:rPr>
              <a:t> of </a:t>
            </a:r>
            <a:r>
              <a:rPr kumimoji="0" lang="en-US" altLang="en-US" b="0" i="0" u="none" strike="noStrike" cap="none" normalizeH="0" baseline="0" dirty="0" err="1">
                <a:ln>
                  <a:noFill/>
                </a:ln>
                <a:solidFill>
                  <a:srgbClr val="009CFF"/>
                </a:solidFill>
                <a:effectLst/>
                <a:latin typeface="Lato"/>
                <a:hlinkClick r:id="rId7"/>
              </a:rPr>
              <a:t>Dhul</a:t>
            </a:r>
            <a:r>
              <a:rPr kumimoji="0" lang="en-US" altLang="en-US" b="0" i="0" u="none" strike="noStrike" cap="none" normalizeH="0" baseline="0" dirty="0">
                <a:ln>
                  <a:noFill/>
                </a:ln>
                <a:solidFill>
                  <a:srgbClr val="009CFF"/>
                </a:solidFill>
                <a:effectLst/>
                <a:latin typeface="Lato"/>
                <a:hlinkClick r:id="rId7"/>
              </a:rPr>
              <a:t> </a:t>
            </a:r>
            <a:r>
              <a:rPr kumimoji="0" lang="en-US" altLang="en-US" b="0" i="0" u="none" strike="noStrike" cap="none" normalizeH="0" baseline="0" dirty="0" err="1">
                <a:ln>
                  <a:noFill/>
                </a:ln>
                <a:solidFill>
                  <a:srgbClr val="009CFF"/>
                </a:solidFill>
                <a:effectLst/>
                <a:latin typeface="Lato"/>
                <a:hlinkClick r:id="rId7"/>
              </a:rPr>
              <a:t>Hijjah</a:t>
            </a:r>
            <a:r>
              <a:rPr kumimoji="0" lang="en-US" altLang="en-US" b="0" i="0" u="none" strike="noStrike" cap="none" normalizeH="0" baseline="0" dirty="0">
                <a:ln>
                  <a:noFill/>
                </a:ln>
                <a:solidFill>
                  <a:srgbClr val="000000"/>
                </a:solidFill>
                <a:effectLst/>
                <a:latin typeface="Lato"/>
              </a:rPr>
              <a:t> after leaving the state of </a:t>
            </a:r>
            <a:r>
              <a:rPr kumimoji="0" lang="en-US" altLang="en-US" b="0" i="0" u="none" strike="noStrike" cap="none" normalizeH="0" baseline="0" dirty="0">
                <a:ln>
                  <a:noFill/>
                </a:ln>
                <a:solidFill>
                  <a:srgbClr val="009CFF"/>
                </a:solidFill>
                <a:effectLst/>
                <a:latin typeface="Lato"/>
                <a:hlinkClick r:id="rId5"/>
              </a:rPr>
              <a:t>Ihram</a:t>
            </a:r>
            <a:r>
              <a:rPr kumimoji="0" lang="en-US" altLang="en-US" b="0" i="0" u="none" strike="noStrike" cap="none" normalizeH="0" baseline="0" dirty="0">
                <a:ln>
                  <a:noFill/>
                </a:ln>
                <a:solidFill>
                  <a:srgbClr val="000000"/>
                </a:solidFill>
                <a:effectLst/>
                <a:latin typeface="Lato"/>
              </a:rPr>
              <a:t> and changing into regular clothing, before returning to </a:t>
            </a:r>
            <a:r>
              <a:rPr kumimoji="0" lang="en-US" altLang="en-US" b="0" i="0" u="none" strike="noStrike" cap="none" normalizeH="0" baseline="0" dirty="0">
                <a:ln>
                  <a:noFill/>
                </a:ln>
                <a:solidFill>
                  <a:srgbClr val="009CFF"/>
                </a:solidFill>
                <a:effectLst/>
                <a:latin typeface="Lato"/>
                <a:hlinkClick r:id="rId8"/>
              </a:rPr>
              <a:t>Mina</a:t>
            </a:r>
            <a:r>
              <a:rPr kumimoji="0" lang="en-US" altLang="en-US" b="0" i="0" u="none" strike="noStrike" cap="none" normalizeH="0" baseline="0" dirty="0">
                <a:ln>
                  <a:noFill/>
                </a:ln>
                <a:solidFill>
                  <a:srgbClr val="000000"/>
                </a:solidFill>
                <a:effectLst/>
                <a:latin typeface="Lato"/>
              </a:rPr>
              <a:t> to perform </a:t>
            </a:r>
            <a:r>
              <a:rPr kumimoji="0" lang="en-US" altLang="en-US" b="0" i="0" u="none" strike="noStrike" cap="none" normalizeH="0" baseline="0" dirty="0">
                <a:ln>
                  <a:noFill/>
                </a:ln>
                <a:solidFill>
                  <a:srgbClr val="009CFF"/>
                </a:solidFill>
                <a:effectLst/>
                <a:latin typeface="Lato"/>
                <a:hlinkClick r:id="rId9"/>
              </a:rPr>
              <a:t>Rami al-</a:t>
            </a:r>
            <a:r>
              <a:rPr kumimoji="0" lang="en-US" altLang="en-US" b="0" i="0" u="none" strike="noStrike" cap="none" normalizeH="0" baseline="0" dirty="0" err="1">
                <a:ln>
                  <a:noFill/>
                </a:ln>
                <a:solidFill>
                  <a:srgbClr val="009CFF"/>
                </a:solidFill>
                <a:effectLst/>
                <a:latin typeface="Lato"/>
                <a:hlinkClick r:id="rId9"/>
              </a:rPr>
              <a:t>Jamarat</a:t>
            </a:r>
            <a:r>
              <a:rPr kumimoji="0" lang="en-US" altLang="en-US" b="0" i="0" u="none" strike="noStrike" cap="none" normalizeH="0" baseline="0" dirty="0">
                <a:ln>
                  <a:noFill/>
                </a:ln>
                <a:solidFill>
                  <a:srgbClr val="000000"/>
                </a:solidFill>
                <a:effectLst/>
                <a:latin typeface="Lato"/>
              </a:rPr>
              <a:t>. (</a:t>
            </a:r>
            <a:r>
              <a:rPr kumimoji="0" lang="en-US" altLang="en-US" sz="1200" b="0" i="0" u="none" strike="noStrike" cap="none" normalizeH="0" baseline="0" dirty="0">
                <a:ln>
                  <a:noFill/>
                </a:ln>
                <a:solidFill>
                  <a:srgbClr val="000000"/>
                </a:solidFill>
                <a:effectLst/>
                <a:latin typeface="Lato"/>
              </a:rPr>
              <a:t>Marital relations are prohibited until this Tawaf is completed</a:t>
            </a:r>
            <a:r>
              <a:rPr kumimoji="0" lang="en-US" altLang="en-US" sz="2000" b="0" i="0" u="none" strike="noStrike" cap="none" normalizeH="0" baseline="0" dirty="0">
                <a:ln>
                  <a:noFill/>
                </a:ln>
                <a:solidFill>
                  <a:srgbClr val="000000"/>
                </a:solidFill>
                <a:effectLst/>
                <a:latin typeface="Lato"/>
              </a:rPr>
              <a:t>.)</a:t>
            </a:r>
          </a:p>
          <a:p>
            <a:pPr marL="0" marR="0" lvl="0" indent="0" algn="justLow"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rgbClr val="000000"/>
                </a:solidFill>
                <a:effectLst/>
                <a:latin typeface="Lato"/>
                <a:hlinkClick r:id="rId10"/>
              </a:rPr>
              <a:t>Tawaf al-</a:t>
            </a:r>
            <a:r>
              <a:rPr kumimoji="0" lang="en-US" altLang="en-US" sz="2000" b="1" i="0" u="none" strike="noStrike" cap="none" normalizeH="0" baseline="0" dirty="0" err="1">
                <a:ln>
                  <a:noFill/>
                </a:ln>
                <a:solidFill>
                  <a:srgbClr val="000000"/>
                </a:solidFill>
                <a:effectLst/>
                <a:latin typeface="Lato"/>
                <a:hlinkClick r:id="rId10"/>
              </a:rPr>
              <a:t>Wida</a:t>
            </a:r>
            <a:r>
              <a:rPr kumimoji="0" lang="en-US" altLang="en-US" sz="2000" b="1" i="0" u="none" strike="noStrike" cap="none" normalizeH="0" baseline="0" dirty="0">
                <a:ln>
                  <a:noFill/>
                </a:ln>
                <a:solidFill>
                  <a:srgbClr val="000000"/>
                </a:solidFill>
                <a:effectLst/>
                <a:latin typeface="Lato"/>
              </a:rPr>
              <a:t> </a:t>
            </a:r>
            <a:r>
              <a:rPr kumimoji="0" lang="ar-SA" altLang="en-US" sz="2800" b="0" i="0" u="none" strike="noStrike" cap="none" normalizeH="0" baseline="0" dirty="0">
                <a:ln>
                  <a:noFill/>
                </a:ln>
                <a:solidFill>
                  <a:srgbClr val="000000"/>
                </a:solidFill>
                <a:effectLst/>
                <a:latin typeface="Lato"/>
                <a:cs typeface="Arial" panose="020B0604020202020204" pitchFamily="34" charset="0"/>
              </a:rPr>
              <a:t>طواف الوداع</a:t>
            </a:r>
            <a:r>
              <a:rPr kumimoji="0" lang="en-US" altLang="en-US" sz="2800" b="0" i="0" u="none" strike="noStrike" cap="none" normalizeH="0" baseline="0" dirty="0">
                <a:ln>
                  <a:noFill/>
                </a:ln>
                <a:solidFill>
                  <a:srgbClr val="000000"/>
                </a:solidFill>
                <a:effectLst/>
                <a:latin typeface="Lato"/>
              </a:rPr>
              <a:t> </a:t>
            </a:r>
          </a:p>
          <a:p>
            <a:pPr marL="0" marR="0" lvl="0" indent="0" algn="justLow"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Lato"/>
              </a:rPr>
              <a:t>meaning: “The Farewell Tawaf”), is performed by the pilgrim just before leaving Makkah after completing the Hajj. It is the final rite that is performed in Makkah prior to moving on to the next destination.</a:t>
            </a:r>
          </a:p>
          <a:p>
            <a:pPr marL="0" marR="0" lvl="0" indent="0" algn="justLow"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rgbClr val="000000"/>
                </a:solidFill>
                <a:effectLst/>
                <a:latin typeface="Lato"/>
                <a:hlinkClick r:id="rId11"/>
              </a:rPr>
              <a:t>Tawaf al-Umrah</a:t>
            </a:r>
            <a:r>
              <a:rPr kumimoji="0" lang="en-US" altLang="en-US" sz="2000" b="1" i="0" u="none" strike="noStrike" cap="none" normalizeH="0" baseline="0" dirty="0">
                <a:ln>
                  <a:noFill/>
                </a:ln>
                <a:solidFill>
                  <a:srgbClr val="000000"/>
                </a:solidFill>
                <a:effectLst/>
                <a:latin typeface="Lato"/>
              </a:rPr>
              <a:t> </a:t>
            </a:r>
            <a:r>
              <a:rPr kumimoji="0" lang="ar-SA" altLang="en-US" sz="2800" b="0" i="0" u="none" strike="noStrike" cap="none" normalizeH="0" baseline="0" dirty="0">
                <a:ln>
                  <a:noFill/>
                </a:ln>
                <a:solidFill>
                  <a:srgbClr val="000000"/>
                </a:solidFill>
                <a:effectLst/>
                <a:latin typeface="Lato"/>
                <a:cs typeface="Arial" panose="020B0604020202020204" pitchFamily="34" charset="0"/>
              </a:rPr>
              <a:t>العمرة</a:t>
            </a:r>
            <a:r>
              <a:rPr kumimoji="0" lang="en-US" altLang="en-US" sz="2800" b="0" i="0" u="none" strike="noStrike" cap="none" normalizeH="0" baseline="0" dirty="0">
                <a:ln>
                  <a:noFill/>
                </a:ln>
                <a:solidFill>
                  <a:srgbClr val="000000"/>
                </a:solidFill>
                <a:effectLst/>
                <a:latin typeface="Lato"/>
              </a:rPr>
              <a:t>‎‎ </a:t>
            </a:r>
            <a:r>
              <a:rPr kumimoji="0" lang="ar-SA" altLang="en-US" sz="2800" b="0" i="0" u="none" strike="noStrike" cap="none" normalizeH="0" baseline="0" dirty="0">
                <a:ln>
                  <a:noFill/>
                </a:ln>
                <a:solidFill>
                  <a:srgbClr val="000000"/>
                </a:solidFill>
                <a:effectLst/>
                <a:latin typeface="Lato"/>
                <a:cs typeface="Arial" panose="020B0604020202020204" pitchFamily="34" charset="0"/>
              </a:rPr>
              <a:t>طواف</a:t>
            </a:r>
            <a:endParaRPr kumimoji="0" lang="en-US" altLang="en-US" sz="2800" b="0" i="0" u="none" strike="noStrike" cap="none" normalizeH="0" baseline="0" dirty="0">
              <a:ln>
                <a:noFill/>
              </a:ln>
              <a:solidFill>
                <a:srgbClr val="000000"/>
              </a:solidFill>
              <a:effectLst/>
              <a:latin typeface="Lato"/>
            </a:endParaRPr>
          </a:p>
          <a:p>
            <a:pPr marL="0" marR="0" lvl="0" indent="0" algn="justLow"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Lato"/>
              </a:rPr>
              <a:t>‎‎ is the </a:t>
            </a:r>
            <a:r>
              <a:rPr kumimoji="0" lang="en-US" altLang="en-US" sz="2000" b="0" i="0" u="none" strike="noStrike" cap="none" normalizeH="0" baseline="0" dirty="0">
                <a:ln>
                  <a:noFill/>
                </a:ln>
                <a:solidFill>
                  <a:srgbClr val="009CFF"/>
                </a:solidFill>
                <a:effectLst/>
                <a:latin typeface="Lato"/>
                <a:hlinkClick r:id="rId3"/>
              </a:rPr>
              <a:t>Tawaf</a:t>
            </a:r>
            <a:r>
              <a:rPr kumimoji="0" lang="en-US" altLang="en-US" sz="2000" b="0" i="0" u="none" strike="noStrike" cap="none" normalizeH="0" baseline="0" dirty="0">
                <a:ln>
                  <a:noFill/>
                </a:ln>
                <a:solidFill>
                  <a:srgbClr val="000000"/>
                </a:solidFill>
                <a:effectLst/>
                <a:latin typeface="Lato"/>
              </a:rPr>
              <a:t> that is carried out by those performing Umrah outside of the Hajj season and those who have the intention of performing Hajj al-</a:t>
            </a:r>
            <a:r>
              <a:rPr kumimoji="0" lang="en-US" altLang="en-US" sz="2000" b="0" i="0" u="none" strike="noStrike" cap="none" normalizeH="0" baseline="0" dirty="0" err="1">
                <a:ln>
                  <a:noFill/>
                </a:ln>
                <a:solidFill>
                  <a:srgbClr val="000000"/>
                </a:solidFill>
                <a:effectLst/>
                <a:latin typeface="Lato"/>
              </a:rPr>
              <a:t>Tamattu</a:t>
            </a:r>
            <a:r>
              <a:rPr kumimoji="0" lang="en-US" altLang="en-US" sz="2000" b="0" i="0" u="none" strike="noStrike" cap="none" normalizeH="0" baseline="0" dirty="0">
                <a:ln>
                  <a:noFill/>
                </a:ln>
                <a:solidFill>
                  <a:srgbClr val="000000"/>
                </a:solidFill>
                <a:effectLst/>
                <a:latin typeface="Lato"/>
              </a:rPr>
              <a:t>. It is identical to Tawaf al-</a:t>
            </a:r>
            <a:r>
              <a:rPr kumimoji="0" lang="en-US" altLang="en-US" sz="2000" b="0" i="0" u="none" strike="noStrike" cap="none" normalizeH="0" baseline="0" dirty="0" err="1">
                <a:ln>
                  <a:noFill/>
                </a:ln>
                <a:solidFill>
                  <a:srgbClr val="000000"/>
                </a:solidFill>
                <a:effectLst/>
                <a:latin typeface="Lato"/>
              </a:rPr>
              <a:t>Qudum</a:t>
            </a:r>
            <a:r>
              <a:rPr kumimoji="0" lang="en-US" altLang="en-US" sz="2000" b="0" i="0" u="none" strike="noStrike" cap="none" normalizeH="0" baseline="0" dirty="0">
                <a:ln>
                  <a:noFill/>
                </a:ln>
                <a:solidFill>
                  <a:srgbClr val="000000"/>
                </a:solidFill>
                <a:effectLst/>
                <a:latin typeface="Lato"/>
              </a:rPr>
              <a:t> with the exception of the intention that is made. During Tawaf al-Umrah, </a:t>
            </a:r>
            <a:r>
              <a:rPr kumimoji="0" lang="en-US" altLang="en-US" sz="2000" b="0" i="0" u="none" strike="noStrike" cap="none" normalizeH="0" baseline="0" dirty="0">
                <a:ln>
                  <a:noFill/>
                </a:ln>
                <a:solidFill>
                  <a:srgbClr val="009CFF"/>
                </a:solidFill>
                <a:effectLst/>
                <a:latin typeface="Lato"/>
                <a:hlinkClick r:id="rId5"/>
              </a:rPr>
              <a:t>Ihram</a:t>
            </a:r>
            <a:r>
              <a:rPr kumimoji="0" lang="en-US" altLang="en-US" sz="2000" b="0" i="0" u="none" strike="noStrike" cap="none" normalizeH="0" baseline="0" dirty="0">
                <a:ln>
                  <a:noFill/>
                </a:ln>
                <a:solidFill>
                  <a:srgbClr val="000000"/>
                </a:solidFill>
                <a:effectLst/>
                <a:latin typeface="Lato"/>
              </a:rPr>
              <a:t> is worn and </a:t>
            </a:r>
            <a:r>
              <a:rPr kumimoji="0" lang="en-US" altLang="en-US" sz="2000" b="0" i="0" u="none" strike="noStrike" cap="none" normalizeH="0" baseline="0" dirty="0" err="1">
                <a:ln>
                  <a:noFill/>
                </a:ln>
                <a:solidFill>
                  <a:srgbClr val="000000"/>
                </a:solidFill>
                <a:effectLst/>
                <a:latin typeface="Lato"/>
              </a:rPr>
              <a:t>Idtiba</a:t>
            </a:r>
            <a:r>
              <a:rPr kumimoji="0" lang="en-US" altLang="en-US" sz="2000" b="0" i="0" u="none" strike="noStrike" cap="none" normalizeH="0" baseline="0" dirty="0">
                <a:ln>
                  <a:noFill/>
                </a:ln>
                <a:solidFill>
                  <a:srgbClr val="000000"/>
                </a:solidFill>
                <a:effectLst/>
                <a:latin typeface="Lato"/>
              </a:rPr>
              <a:t> and </a:t>
            </a:r>
            <a:r>
              <a:rPr kumimoji="0" lang="en-US" altLang="en-US" sz="2000" b="0" i="0" u="none" strike="noStrike" cap="none" normalizeH="0" baseline="0" dirty="0" err="1">
                <a:ln>
                  <a:noFill/>
                </a:ln>
                <a:solidFill>
                  <a:srgbClr val="000000"/>
                </a:solidFill>
                <a:effectLst/>
                <a:latin typeface="Lato"/>
              </a:rPr>
              <a:t>Raml</a:t>
            </a:r>
            <a:r>
              <a:rPr kumimoji="0" lang="en-US" altLang="en-US" sz="2000" b="0" i="0" u="none" strike="noStrike" cap="none" normalizeH="0" baseline="0" dirty="0">
                <a:ln>
                  <a:noFill/>
                </a:ln>
                <a:solidFill>
                  <a:srgbClr val="000000"/>
                </a:solidFill>
                <a:effectLst/>
                <a:latin typeface="Lato"/>
              </a:rPr>
              <a:t> are observed.</a:t>
            </a:r>
            <a:endParaRPr kumimoji="0" lang="en-US" altLang="en-US" sz="2000" b="0" i="0" u="none" strike="noStrike" cap="none" normalizeH="0" baseline="0" dirty="0">
              <a:ln>
                <a:noFill/>
              </a:ln>
              <a:solidFill>
                <a:schemeClr val="tx1"/>
              </a:solidFill>
              <a:effectLst/>
            </a:endParaRPr>
          </a:p>
          <a:p>
            <a:pPr marL="0" marR="0" lvl="0" indent="0" algn="justLow"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rgbClr val="000000"/>
                </a:solidFill>
                <a:effectLst/>
                <a:latin typeface="Lato"/>
                <a:hlinkClick r:id="rId12"/>
              </a:rPr>
              <a:t>Tawaf al-</a:t>
            </a:r>
            <a:r>
              <a:rPr kumimoji="0" lang="en-US" altLang="en-US" sz="2000" b="1" i="0" u="none" strike="noStrike" cap="none" normalizeH="0" baseline="0" dirty="0" err="1">
                <a:ln>
                  <a:noFill/>
                </a:ln>
                <a:solidFill>
                  <a:srgbClr val="000000"/>
                </a:solidFill>
                <a:effectLst/>
                <a:latin typeface="Lato"/>
                <a:hlinkClick r:id="rId12"/>
              </a:rPr>
              <a:t>Nafl</a:t>
            </a:r>
            <a:r>
              <a:rPr kumimoji="0" lang="en-US" altLang="en-US" sz="2000" b="1" i="0" u="none" strike="noStrike" cap="none" normalizeH="0" baseline="0" dirty="0">
                <a:ln>
                  <a:noFill/>
                </a:ln>
                <a:solidFill>
                  <a:srgbClr val="000000"/>
                </a:solidFill>
                <a:effectLst/>
                <a:latin typeface="Lato"/>
              </a:rPr>
              <a:t> </a:t>
            </a:r>
            <a:r>
              <a:rPr kumimoji="0" lang="ar-SA" altLang="en-US" sz="2800" b="0" i="0" u="none" strike="noStrike" cap="none" normalizeH="0" baseline="0" dirty="0">
                <a:ln>
                  <a:noFill/>
                </a:ln>
                <a:solidFill>
                  <a:srgbClr val="000000"/>
                </a:solidFill>
                <a:effectLst/>
                <a:latin typeface="Lato"/>
                <a:cs typeface="Arial" panose="020B0604020202020204" pitchFamily="34" charset="0"/>
              </a:rPr>
              <a:t>طواف النفل</a:t>
            </a:r>
            <a:r>
              <a:rPr kumimoji="0" lang="en-US" altLang="en-US" sz="2800" b="0" i="0" u="none" strike="noStrike" cap="none" normalizeH="0" baseline="0" dirty="0">
                <a:ln>
                  <a:noFill/>
                </a:ln>
                <a:solidFill>
                  <a:srgbClr val="000000"/>
                </a:solidFill>
                <a:effectLst/>
                <a:latin typeface="Lato"/>
              </a:rPr>
              <a:t> </a:t>
            </a:r>
          </a:p>
          <a:p>
            <a:pPr marL="0" marR="0" lvl="0" indent="0" algn="justLow"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Lato"/>
              </a:rPr>
              <a:t>is a voluntary </a:t>
            </a:r>
            <a:r>
              <a:rPr kumimoji="0" lang="en-US" altLang="en-US" sz="2000" b="0" i="0" u="none" strike="noStrike" cap="none" normalizeH="0" baseline="0" dirty="0">
                <a:ln>
                  <a:noFill/>
                </a:ln>
                <a:solidFill>
                  <a:srgbClr val="009CFF"/>
                </a:solidFill>
                <a:effectLst/>
                <a:latin typeface="Lato"/>
                <a:hlinkClick r:id="rId3"/>
              </a:rPr>
              <a:t>Tawaf</a:t>
            </a:r>
            <a:r>
              <a:rPr kumimoji="0" lang="en-US" altLang="en-US" sz="2000" b="0" i="0" u="none" strike="noStrike" cap="none" normalizeH="0" baseline="0" dirty="0">
                <a:ln>
                  <a:noFill/>
                </a:ln>
                <a:solidFill>
                  <a:srgbClr val="000000"/>
                </a:solidFill>
                <a:effectLst/>
                <a:latin typeface="Lato"/>
              </a:rPr>
              <a:t> that may be performed anytime and as often as desired.</a:t>
            </a:r>
            <a:endParaRPr kumimoji="0" lang="en-US" altLang="en-US" sz="2000" b="0" i="0" u="none" strike="noStrike" cap="none" normalizeH="0" baseline="0" dirty="0">
              <a:ln>
                <a:noFill/>
              </a:ln>
              <a:solidFill>
                <a:schemeClr val="tx1"/>
              </a:solidFill>
              <a:effectLst/>
            </a:endParaRPr>
          </a:p>
          <a:p>
            <a:pPr marL="0" marR="0" lvl="0" indent="0" algn="justLow"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a:ln>
                <a:noFill/>
              </a:ln>
              <a:solidFill>
                <a:schemeClr val="tx1"/>
              </a:solidFill>
              <a:effectLst/>
            </a:endParaRPr>
          </a:p>
          <a:p>
            <a:pPr marL="0" marR="0" lvl="0" indent="0" algn="justLow"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9475836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images.jpg"/>
          <p:cNvPicPr>
            <a:picLocks noChangeAspect="1"/>
          </p:cNvPicPr>
          <p:nvPr/>
        </p:nvPicPr>
        <p:blipFill>
          <a:blip r:embed="rId2">
            <a:lum bright="-37000" contrast="-68000"/>
          </a:blip>
          <a:stretch>
            <a:fillRect/>
          </a:stretch>
        </p:blipFill>
        <p:spPr>
          <a:xfrm>
            <a:off x="0" y="0"/>
            <a:ext cx="12192000" cy="6858000"/>
          </a:xfrm>
          <a:prstGeom prst="rect">
            <a:avLst/>
          </a:prstGeom>
        </p:spPr>
      </p:pic>
      <p:sp>
        <p:nvSpPr>
          <p:cNvPr id="2" name="Title 1"/>
          <p:cNvSpPr>
            <a:spLocks noGrp="1"/>
          </p:cNvSpPr>
          <p:nvPr>
            <p:ph type="ctrTitle"/>
          </p:nvPr>
        </p:nvSpPr>
        <p:spPr>
          <a:xfrm>
            <a:off x="2057400" y="304800"/>
            <a:ext cx="8305800" cy="1828800"/>
          </a:xfrm>
        </p:spPr>
        <p:txBody>
          <a:bodyPr/>
          <a:lstStyle/>
          <a:p>
            <a:pPr algn="l"/>
            <a:r>
              <a:rPr lang="en-US" b="1" dirty="0"/>
              <a:t>HAJJ:</a:t>
            </a:r>
            <a:br>
              <a:rPr lang="en-US" b="1" dirty="0"/>
            </a:br>
            <a:r>
              <a:rPr lang="en-US" b="1" dirty="0"/>
              <a:t>Literal meaning</a:t>
            </a:r>
          </a:p>
        </p:txBody>
      </p:sp>
      <p:sp>
        <p:nvSpPr>
          <p:cNvPr id="3" name="Subtitle 2"/>
          <p:cNvSpPr>
            <a:spLocks noGrp="1"/>
          </p:cNvSpPr>
          <p:nvPr>
            <p:ph type="subTitle" idx="1"/>
          </p:nvPr>
        </p:nvSpPr>
        <p:spPr>
          <a:xfrm>
            <a:off x="1523999" y="2438400"/>
            <a:ext cx="10668001" cy="4267200"/>
          </a:xfrm>
        </p:spPr>
        <p:txBody>
          <a:bodyPr>
            <a:normAutofit/>
          </a:bodyPr>
          <a:lstStyle/>
          <a:p>
            <a:pPr algn="l"/>
            <a:r>
              <a:rPr lang="en-US" sz="5100" dirty="0"/>
              <a:t>      </a:t>
            </a:r>
            <a:r>
              <a:rPr lang="en-US" sz="3600" dirty="0">
                <a:solidFill>
                  <a:srgbClr val="FF0000"/>
                </a:solidFill>
              </a:rPr>
              <a:t>“Hajj” is an Arabic word. </a:t>
            </a:r>
          </a:p>
          <a:p>
            <a:pPr algn="l"/>
            <a:r>
              <a:rPr lang="en-US" sz="3600" dirty="0">
                <a:solidFill>
                  <a:srgbClr val="FF0000"/>
                </a:solidFill>
              </a:rPr>
              <a:t>The literal meanings of word Hajj are:</a:t>
            </a:r>
          </a:p>
          <a:p>
            <a:pPr lvl="0" algn="l">
              <a:buClrTx/>
              <a:buFont typeface="Wingdings" pitchFamily="2" charset="2"/>
              <a:buChar char="q"/>
            </a:pPr>
            <a:r>
              <a:rPr lang="en-US" sz="3600" dirty="0">
                <a:solidFill>
                  <a:srgbClr val="FF0000"/>
                </a:solidFill>
              </a:rPr>
              <a:t>to intend a journey</a:t>
            </a:r>
          </a:p>
          <a:p>
            <a:pPr lvl="0" algn="l">
              <a:buClrTx/>
              <a:buFont typeface="Wingdings" pitchFamily="2" charset="2"/>
              <a:buChar char="q"/>
            </a:pPr>
            <a:r>
              <a:rPr lang="en-US" sz="3600" dirty="0">
                <a:solidFill>
                  <a:srgbClr val="FF0000"/>
                </a:solidFill>
              </a:rPr>
              <a:t>to set out towards a definite objective</a:t>
            </a:r>
          </a:p>
          <a:p>
            <a:pPr lvl="0" algn="l">
              <a:buClrTx/>
              <a:buFont typeface="Wingdings" pitchFamily="2" charset="2"/>
              <a:buChar char="q"/>
            </a:pPr>
            <a:r>
              <a:rPr lang="en-US" sz="3600" dirty="0">
                <a:solidFill>
                  <a:srgbClr val="FF0000"/>
                </a:solidFill>
              </a:rPr>
              <a:t>to intend or plan for </a:t>
            </a:r>
          </a:p>
          <a:p>
            <a:pPr algn="l"/>
            <a:endParaRPr lang="en-US" dirty="0"/>
          </a:p>
        </p:txBody>
      </p:sp>
    </p:spTree>
    <p:extLst>
      <p:ext uri="{BB962C8B-B14F-4D97-AF65-F5344CB8AC3E}">
        <p14:creationId xmlns:p14="http://schemas.microsoft.com/office/powerpoint/2010/main" val="34431786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D9E7C0-1695-4451-BF44-A3D986270F2C}"/>
              </a:ext>
            </a:extLst>
          </p:cNvPr>
          <p:cNvSpPr>
            <a:spLocks noGrp="1"/>
          </p:cNvSpPr>
          <p:nvPr>
            <p:ph type="title"/>
          </p:nvPr>
        </p:nvSpPr>
        <p:spPr/>
        <p:txBody>
          <a:bodyPr>
            <a:normAutofit/>
          </a:bodyPr>
          <a:lstStyle/>
          <a:p>
            <a:r>
              <a:rPr lang="en-US" b="0" i="0" dirty="0">
                <a:effectLst/>
                <a:latin typeface="Roboto"/>
              </a:rPr>
              <a:t>Rituals/ rites</a:t>
            </a:r>
            <a:r>
              <a:rPr lang="en-US" b="0" i="0">
                <a:effectLst/>
                <a:latin typeface="Roboto"/>
              </a:rPr>
              <a:t>/ ceremonies of hajj</a:t>
            </a:r>
            <a:br>
              <a:rPr lang="en-US" b="0" i="0" dirty="0">
                <a:effectLst/>
                <a:latin typeface="Roboto"/>
              </a:rPr>
            </a:br>
            <a:endParaRPr lang="en-US" dirty="0"/>
          </a:p>
        </p:txBody>
      </p:sp>
      <p:sp>
        <p:nvSpPr>
          <p:cNvPr id="3" name="Text Placeholder 2">
            <a:extLst>
              <a:ext uri="{FF2B5EF4-FFF2-40B4-BE49-F238E27FC236}">
                <a16:creationId xmlns:a16="http://schemas.microsoft.com/office/drawing/2014/main" id="{F61EFADB-EF9D-4A1B-B958-53EE3DCDFC75}"/>
              </a:ext>
            </a:extLst>
          </p:cNvPr>
          <p:cNvSpPr>
            <a:spLocks noGrp="1"/>
          </p:cNvSpPr>
          <p:nvPr>
            <p:ph type="body" idx="1"/>
          </p:nvPr>
        </p:nvSpPr>
        <p:spPr/>
        <p:txBody>
          <a:bodyPr/>
          <a:lstStyle/>
          <a:p>
            <a:r>
              <a:rPr lang="en-US" b="0" i="0" dirty="0">
                <a:effectLst/>
                <a:latin typeface="Roboto"/>
              </a:rPr>
              <a:t>https://www.youtube.com/watch?v=w-EJJ-r3jl8</a:t>
            </a:r>
            <a:endParaRPr lang="en-US" dirty="0"/>
          </a:p>
        </p:txBody>
      </p:sp>
    </p:spTree>
    <p:extLst>
      <p:ext uri="{BB962C8B-B14F-4D97-AF65-F5344CB8AC3E}">
        <p14:creationId xmlns:p14="http://schemas.microsoft.com/office/powerpoint/2010/main" val="2862199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90152"/>
            <a:ext cx="10174310" cy="6568225"/>
          </a:xfrm>
          <a:prstGeom prst="rect">
            <a:avLst/>
          </a:prstGeom>
        </p:spPr>
      </p:pic>
    </p:spTree>
    <p:extLst>
      <p:ext uri="{BB962C8B-B14F-4D97-AF65-F5344CB8AC3E}">
        <p14:creationId xmlns:p14="http://schemas.microsoft.com/office/powerpoint/2010/main" val="14454659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
            <a:ext cx="10148552" cy="6709892"/>
          </a:xfrm>
          <a:prstGeom prst="rect">
            <a:avLst/>
          </a:prstGeom>
        </p:spPr>
      </p:pic>
    </p:spTree>
    <p:extLst>
      <p:ext uri="{BB962C8B-B14F-4D97-AF65-F5344CB8AC3E}">
        <p14:creationId xmlns:p14="http://schemas.microsoft.com/office/powerpoint/2010/main" val="19421264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44699" y="115910"/>
            <a:ext cx="9517487" cy="6555346"/>
          </a:xfrm>
          <a:prstGeom prst="rect">
            <a:avLst/>
          </a:prstGeom>
        </p:spPr>
      </p:pic>
    </p:spTree>
    <p:extLst>
      <p:ext uri="{BB962C8B-B14F-4D97-AF65-F5344CB8AC3E}">
        <p14:creationId xmlns:p14="http://schemas.microsoft.com/office/powerpoint/2010/main" val="30773334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9942490" cy="6858000"/>
          </a:xfrm>
          <a:prstGeom prst="rect">
            <a:avLst/>
          </a:prstGeom>
        </p:spPr>
      </p:pic>
    </p:spTree>
    <p:extLst>
      <p:ext uri="{BB962C8B-B14F-4D97-AF65-F5344CB8AC3E}">
        <p14:creationId xmlns:p14="http://schemas.microsoft.com/office/powerpoint/2010/main" val="29139635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41668" y="141668"/>
            <a:ext cx="9672033" cy="6529587"/>
          </a:xfrm>
          <a:prstGeom prst="rect">
            <a:avLst/>
          </a:prstGeom>
        </p:spPr>
      </p:pic>
    </p:spTree>
    <p:extLst>
      <p:ext uri="{BB962C8B-B14F-4D97-AF65-F5344CB8AC3E}">
        <p14:creationId xmlns:p14="http://schemas.microsoft.com/office/powerpoint/2010/main" val="14422579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67426" y="128789"/>
            <a:ext cx="9414456" cy="6729211"/>
          </a:xfrm>
          <a:prstGeom prst="rect">
            <a:avLst/>
          </a:prstGeom>
        </p:spPr>
      </p:pic>
    </p:spTree>
    <p:extLst>
      <p:ext uri="{BB962C8B-B14F-4D97-AF65-F5344CB8AC3E}">
        <p14:creationId xmlns:p14="http://schemas.microsoft.com/office/powerpoint/2010/main" val="30158936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54546" y="115910"/>
            <a:ext cx="9659155" cy="6555346"/>
          </a:xfrm>
          <a:prstGeom prst="rect">
            <a:avLst/>
          </a:prstGeom>
        </p:spPr>
      </p:pic>
    </p:spTree>
    <p:extLst>
      <p:ext uri="{BB962C8B-B14F-4D97-AF65-F5344CB8AC3E}">
        <p14:creationId xmlns:p14="http://schemas.microsoft.com/office/powerpoint/2010/main" val="923631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31820" y="0"/>
            <a:ext cx="9762185" cy="6748529"/>
          </a:xfrm>
          <a:prstGeom prst="rect">
            <a:avLst/>
          </a:prstGeom>
        </p:spPr>
      </p:pic>
    </p:spTree>
    <p:extLst>
      <p:ext uri="{BB962C8B-B14F-4D97-AF65-F5344CB8AC3E}">
        <p14:creationId xmlns:p14="http://schemas.microsoft.com/office/powerpoint/2010/main" val="42810709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80304" y="103031"/>
            <a:ext cx="9749307" cy="6754969"/>
          </a:xfrm>
          <a:prstGeom prst="rect">
            <a:avLst/>
          </a:prstGeom>
        </p:spPr>
      </p:pic>
    </p:spTree>
    <p:extLst>
      <p:ext uri="{BB962C8B-B14F-4D97-AF65-F5344CB8AC3E}">
        <p14:creationId xmlns:p14="http://schemas.microsoft.com/office/powerpoint/2010/main" val="25846964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BF6AA3-572F-42C7-ADDC-026C50E90393}"/>
              </a:ext>
            </a:extLst>
          </p:cNvPr>
          <p:cNvSpPr>
            <a:spLocks noGrp="1"/>
          </p:cNvSpPr>
          <p:nvPr>
            <p:ph type="title"/>
          </p:nvPr>
        </p:nvSpPr>
        <p:spPr/>
        <p:txBody>
          <a:bodyPr/>
          <a:lstStyle/>
          <a:p>
            <a:r>
              <a:rPr lang="en-US" dirty="0"/>
              <a:t>Hajj in Islamic Terminology </a:t>
            </a:r>
          </a:p>
        </p:txBody>
      </p:sp>
      <p:sp>
        <p:nvSpPr>
          <p:cNvPr id="3" name="Content Placeholder 2">
            <a:extLst>
              <a:ext uri="{FF2B5EF4-FFF2-40B4-BE49-F238E27FC236}">
                <a16:creationId xmlns:a16="http://schemas.microsoft.com/office/drawing/2014/main" id="{2377452B-3C26-4107-840E-B93A6C82F461}"/>
              </a:ext>
            </a:extLst>
          </p:cNvPr>
          <p:cNvSpPr>
            <a:spLocks noGrp="1"/>
          </p:cNvSpPr>
          <p:nvPr>
            <p:ph idx="1"/>
          </p:nvPr>
        </p:nvSpPr>
        <p:spPr/>
        <p:txBody>
          <a:bodyPr/>
          <a:lstStyle/>
          <a:p>
            <a:r>
              <a:rPr lang="en-US" dirty="0"/>
              <a:t>Specific </a:t>
            </a:r>
            <a:r>
              <a:rPr lang="en-US" dirty="0">
                <a:solidFill>
                  <a:srgbClr val="00B0F0"/>
                </a:solidFill>
              </a:rPr>
              <a:t>rites</a:t>
            </a:r>
            <a:r>
              <a:rPr lang="en-US" dirty="0"/>
              <a:t>/rituals performed at a </a:t>
            </a:r>
            <a:r>
              <a:rPr lang="en-US" dirty="0">
                <a:solidFill>
                  <a:srgbClr val="00B0F0"/>
                </a:solidFill>
              </a:rPr>
              <a:t>specific time </a:t>
            </a:r>
            <a:r>
              <a:rPr lang="en-US" dirty="0"/>
              <a:t>and place in </a:t>
            </a:r>
            <a:r>
              <a:rPr lang="en-US" dirty="0">
                <a:solidFill>
                  <a:srgbClr val="00B050"/>
                </a:solidFill>
              </a:rPr>
              <a:t>a specific way </a:t>
            </a:r>
          </a:p>
        </p:txBody>
      </p:sp>
    </p:spTree>
    <p:extLst>
      <p:ext uri="{BB962C8B-B14F-4D97-AF65-F5344CB8AC3E}">
        <p14:creationId xmlns:p14="http://schemas.microsoft.com/office/powerpoint/2010/main" val="7681209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28789" y="128788"/>
            <a:ext cx="9813701" cy="6619741"/>
          </a:xfrm>
          <a:prstGeom prst="rect">
            <a:avLst/>
          </a:prstGeom>
        </p:spPr>
      </p:pic>
    </p:spTree>
    <p:extLst>
      <p:ext uri="{BB962C8B-B14F-4D97-AF65-F5344CB8AC3E}">
        <p14:creationId xmlns:p14="http://schemas.microsoft.com/office/powerpoint/2010/main" val="3307602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28789" y="90152"/>
            <a:ext cx="9684912" cy="6632620"/>
          </a:xfrm>
          <a:prstGeom prst="rect">
            <a:avLst/>
          </a:prstGeom>
        </p:spPr>
      </p:pic>
    </p:spTree>
    <p:extLst>
      <p:ext uri="{BB962C8B-B14F-4D97-AF65-F5344CB8AC3E}">
        <p14:creationId xmlns:p14="http://schemas.microsoft.com/office/powerpoint/2010/main" val="175698104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90152"/>
            <a:ext cx="10444765" cy="6658378"/>
          </a:xfrm>
          <a:prstGeom prst="rect">
            <a:avLst/>
          </a:prstGeom>
        </p:spPr>
      </p:pic>
    </p:spTree>
    <p:extLst>
      <p:ext uri="{BB962C8B-B14F-4D97-AF65-F5344CB8AC3E}">
        <p14:creationId xmlns:p14="http://schemas.microsoft.com/office/powerpoint/2010/main" val="29987126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 y="0"/>
            <a:ext cx="10277341" cy="6858000"/>
          </a:xfrm>
          <a:prstGeom prst="rect">
            <a:avLst/>
          </a:prstGeom>
        </p:spPr>
      </p:pic>
    </p:spTree>
    <p:extLst>
      <p:ext uri="{BB962C8B-B14F-4D97-AF65-F5344CB8AC3E}">
        <p14:creationId xmlns:p14="http://schemas.microsoft.com/office/powerpoint/2010/main" val="342229852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15909" y="0"/>
            <a:ext cx="10045521" cy="6858000"/>
          </a:xfrm>
          <a:prstGeom prst="rect">
            <a:avLst/>
          </a:prstGeom>
        </p:spPr>
      </p:pic>
    </p:spTree>
    <p:extLst>
      <p:ext uri="{BB962C8B-B14F-4D97-AF65-F5344CB8AC3E}">
        <p14:creationId xmlns:p14="http://schemas.microsoft.com/office/powerpoint/2010/main" val="107541527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70456" y="-70190"/>
            <a:ext cx="10805374" cy="6973910"/>
          </a:xfrm>
          <a:prstGeom prst="rect">
            <a:avLst/>
          </a:prstGeom>
        </p:spPr>
      </p:pic>
    </p:spTree>
    <p:extLst>
      <p:ext uri="{BB962C8B-B14F-4D97-AF65-F5344CB8AC3E}">
        <p14:creationId xmlns:p14="http://schemas.microsoft.com/office/powerpoint/2010/main" val="52854382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74638"/>
            <a:ext cx="8229600" cy="868362"/>
          </a:xfrm>
        </p:spPr>
        <p:txBody>
          <a:bodyPr>
            <a:normAutofit/>
          </a:bodyPr>
          <a:lstStyle/>
          <a:p>
            <a:r>
              <a:rPr lang="en-US" sz="4000" dirty="0"/>
              <a:t>SIGNIFICANCE OF HAJJ</a:t>
            </a:r>
          </a:p>
        </p:txBody>
      </p:sp>
      <p:sp>
        <p:nvSpPr>
          <p:cNvPr id="3" name="Content Placeholder 2"/>
          <p:cNvSpPr>
            <a:spLocks noGrp="1"/>
          </p:cNvSpPr>
          <p:nvPr>
            <p:ph idx="1"/>
          </p:nvPr>
        </p:nvSpPr>
        <p:spPr>
          <a:xfrm>
            <a:off x="1981200" y="1143001"/>
            <a:ext cx="8229600" cy="4983163"/>
          </a:xfrm>
        </p:spPr>
        <p:txBody>
          <a:bodyPr>
            <a:normAutofit/>
          </a:bodyPr>
          <a:lstStyle/>
          <a:p>
            <a:endParaRPr lang="en-US" dirty="0"/>
          </a:p>
          <a:p>
            <a:pPr marL="457200" indent="-457200">
              <a:buFont typeface="Courier New" panose="02070309020205020404" pitchFamily="49" charset="0"/>
              <a:buChar char="o"/>
            </a:pPr>
            <a:r>
              <a:rPr lang="en-US" dirty="0"/>
              <a:t>Religious as well as </a:t>
            </a:r>
            <a:r>
              <a:rPr lang="en-US" b="1" dirty="0"/>
              <a:t>Social significance</a:t>
            </a:r>
            <a:endParaRPr lang="en-US" dirty="0"/>
          </a:p>
          <a:p>
            <a:pPr marL="0" indent="0">
              <a:buNone/>
            </a:pPr>
            <a:endParaRPr lang="en-US" dirty="0"/>
          </a:p>
          <a:p>
            <a:pPr>
              <a:buFont typeface="Wingdings" panose="05000000000000000000" pitchFamily="2" charset="2"/>
              <a:buChar char="§"/>
            </a:pPr>
            <a:r>
              <a:rPr lang="en-US" dirty="0"/>
              <a:t> Opportunity of </a:t>
            </a:r>
            <a:r>
              <a:rPr lang="en-US" b="1" dirty="0">
                <a:solidFill>
                  <a:schemeClr val="accent2">
                    <a:lumMod val="75000"/>
                  </a:schemeClr>
                </a:solidFill>
              </a:rPr>
              <a:t>self-renewal</a:t>
            </a:r>
          </a:p>
          <a:p>
            <a:pPr>
              <a:buFont typeface="Wingdings" panose="05000000000000000000" pitchFamily="2" charset="2"/>
              <a:buChar char="§"/>
            </a:pPr>
            <a:r>
              <a:rPr lang="en-US" dirty="0"/>
              <a:t>Reminder of the </a:t>
            </a:r>
            <a:r>
              <a:rPr lang="en-US" b="1" dirty="0">
                <a:solidFill>
                  <a:schemeClr val="accent2">
                    <a:lumMod val="75000"/>
                  </a:schemeClr>
                </a:solidFill>
              </a:rPr>
              <a:t>Day of Judgment</a:t>
            </a:r>
          </a:p>
          <a:p>
            <a:pPr>
              <a:buFont typeface="Wingdings" panose="05000000000000000000" pitchFamily="2" charset="2"/>
              <a:buChar char="§"/>
            </a:pPr>
            <a:r>
              <a:rPr lang="en-US" b="1" dirty="0"/>
              <a:t>Unites the Muslims</a:t>
            </a:r>
            <a:r>
              <a:rPr lang="en-US" dirty="0"/>
              <a:t>(symbol of equality)</a:t>
            </a:r>
          </a:p>
          <a:p>
            <a:pPr>
              <a:buFont typeface="Wingdings" panose="05000000000000000000" pitchFamily="2" charset="2"/>
              <a:buChar char="§"/>
            </a:pPr>
            <a:r>
              <a:rPr lang="en-US" b="1" dirty="0">
                <a:solidFill>
                  <a:schemeClr val="accent2">
                    <a:lumMod val="75000"/>
                  </a:schemeClr>
                </a:solidFill>
              </a:rPr>
              <a:t>"Jihad"</a:t>
            </a:r>
          </a:p>
          <a:p>
            <a:pPr marL="0" indent="0">
              <a:buNone/>
            </a:pPr>
            <a:endParaRPr lang="en-US" dirty="0"/>
          </a:p>
        </p:txBody>
      </p:sp>
      <p:pic>
        <p:nvPicPr>
          <p:cNvPr id="409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39394" y="4648201"/>
            <a:ext cx="3810000" cy="1838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3059808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74638"/>
            <a:ext cx="8229600" cy="715962"/>
          </a:xfrm>
        </p:spPr>
        <p:txBody>
          <a:bodyPr>
            <a:normAutofit/>
          </a:bodyPr>
          <a:lstStyle/>
          <a:p>
            <a:r>
              <a:rPr lang="en-US" sz="4000" dirty="0"/>
              <a:t>SIGNIFICANCE OF HAJJ(continues)</a:t>
            </a:r>
          </a:p>
        </p:txBody>
      </p:sp>
      <p:sp>
        <p:nvSpPr>
          <p:cNvPr id="3" name="Content Placeholder 2"/>
          <p:cNvSpPr>
            <a:spLocks noGrp="1"/>
          </p:cNvSpPr>
          <p:nvPr>
            <p:ph idx="1"/>
          </p:nvPr>
        </p:nvSpPr>
        <p:spPr>
          <a:xfrm>
            <a:off x="1981200" y="914401"/>
            <a:ext cx="8229600" cy="5211763"/>
          </a:xfrm>
        </p:spPr>
        <p:txBody>
          <a:bodyPr>
            <a:normAutofit/>
          </a:bodyPr>
          <a:lstStyle/>
          <a:p>
            <a:endParaRPr lang="en-US" dirty="0"/>
          </a:p>
          <a:p>
            <a:pPr>
              <a:buFont typeface="Courier New" panose="02070309020205020404" pitchFamily="49" charset="0"/>
              <a:buChar char="o"/>
            </a:pPr>
            <a:r>
              <a:rPr lang="en-US" dirty="0"/>
              <a:t>Reward is </a:t>
            </a:r>
            <a:r>
              <a:rPr lang="en-US" b="1" dirty="0">
                <a:solidFill>
                  <a:schemeClr val="accent2">
                    <a:lumMod val="75000"/>
                  </a:schemeClr>
                </a:solidFill>
              </a:rPr>
              <a:t>paradise</a:t>
            </a:r>
          </a:p>
          <a:p>
            <a:pPr>
              <a:buFont typeface="Courier New" panose="02070309020205020404" pitchFamily="49" charset="0"/>
              <a:buChar char="o"/>
            </a:pPr>
            <a:r>
              <a:rPr lang="en-US" b="1" dirty="0"/>
              <a:t>Peace for Haji </a:t>
            </a:r>
            <a:r>
              <a:rPr lang="en-US" dirty="0"/>
              <a:t>in this </a:t>
            </a:r>
          </a:p>
          <a:p>
            <a:pPr marL="0" indent="0">
              <a:buNone/>
            </a:pPr>
            <a:r>
              <a:rPr lang="en-US" dirty="0"/>
              <a:t>	world and absolution in </a:t>
            </a:r>
          </a:p>
          <a:p>
            <a:pPr marL="0" indent="0">
              <a:buNone/>
            </a:pPr>
            <a:r>
              <a:rPr lang="en-US" dirty="0"/>
              <a:t>	the hereafter</a:t>
            </a:r>
          </a:p>
          <a:p>
            <a:pPr>
              <a:buFont typeface="Courier New" panose="02070309020205020404" pitchFamily="49" charset="0"/>
              <a:buChar char="o"/>
            </a:pPr>
            <a:r>
              <a:rPr lang="en-US" dirty="0"/>
              <a:t>Who </a:t>
            </a:r>
            <a:r>
              <a:rPr lang="en-US" b="1" dirty="0">
                <a:solidFill>
                  <a:schemeClr val="accent2">
                    <a:lumMod val="75000"/>
                  </a:schemeClr>
                </a:solidFill>
              </a:rPr>
              <a:t>dies in the way</a:t>
            </a:r>
            <a:r>
              <a:rPr lang="en-US" dirty="0"/>
              <a:t>, </a:t>
            </a:r>
          </a:p>
          <a:p>
            <a:pPr marL="0" indent="0">
              <a:buNone/>
            </a:pPr>
            <a:r>
              <a:rPr lang="en-US" dirty="0"/>
              <a:t>will not be made to on the</a:t>
            </a:r>
          </a:p>
          <a:p>
            <a:pPr marL="0" indent="0">
              <a:buNone/>
            </a:pPr>
            <a:r>
              <a:rPr lang="en-US" dirty="0"/>
              <a:t> Judgment Day</a:t>
            </a:r>
          </a:p>
          <a:p>
            <a:pPr>
              <a:buFont typeface="Courier New" panose="02070309020205020404" pitchFamily="49" charset="0"/>
              <a:buChar char="o"/>
            </a:pPr>
            <a:r>
              <a:rPr lang="en-US" dirty="0"/>
              <a:t> </a:t>
            </a:r>
            <a:r>
              <a:rPr lang="en-US" b="1" dirty="0">
                <a:solidFill>
                  <a:schemeClr val="accent2">
                    <a:lumMod val="75000"/>
                  </a:schemeClr>
                </a:solidFill>
              </a:rPr>
              <a:t>The Divine Law</a:t>
            </a:r>
          </a:p>
          <a:p>
            <a:pPr marL="0" indent="0">
              <a:buNone/>
            </a:pPr>
            <a:r>
              <a:rPr lang="en-US" dirty="0"/>
              <a:t> </a:t>
            </a: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15201" y="3276600"/>
            <a:ext cx="2752725" cy="2667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34201" y="1676400"/>
            <a:ext cx="3286125" cy="1390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2892511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792162"/>
          </a:xfrm>
        </p:spPr>
        <p:txBody>
          <a:bodyPr>
            <a:normAutofit/>
          </a:bodyPr>
          <a:lstStyle/>
          <a:p>
            <a:r>
              <a:rPr lang="en-US" sz="4000" dirty="0"/>
              <a:t>STRENGHTENING IN FAITH</a:t>
            </a:r>
          </a:p>
        </p:txBody>
      </p:sp>
      <p:sp>
        <p:nvSpPr>
          <p:cNvPr id="3" name="Content Placeholder 2"/>
          <p:cNvSpPr>
            <a:spLocks noGrp="1"/>
          </p:cNvSpPr>
          <p:nvPr>
            <p:ph idx="1"/>
          </p:nvPr>
        </p:nvSpPr>
        <p:spPr>
          <a:xfrm>
            <a:off x="1676400" y="1066800"/>
            <a:ext cx="8763000" cy="5562600"/>
          </a:xfrm>
        </p:spPr>
        <p:txBody>
          <a:bodyPr/>
          <a:lstStyle/>
          <a:p>
            <a:endParaRPr lang="en-US" dirty="0"/>
          </a:p>
          <a:p>
            <a:pPr>
              <a:buFont typeface="Courier New" panose="02070309020205020404" pitchFamily="49" charset="0"/>
              <a:buChar char="o"/>
            </a:pPr>
            <a:r>
              <a:rPr lang="en-US" dirty="0"/>
              <a:t>Affirm </a:t>
            </a:r>
            <a:r>
              <a:rPr lang="en-US" b="1" dirty="0">
                <a:solidFill>
                  <a:schemeClr val="accent2">
                    <a:lumMod val="75000"/>
                  </a:schemeClr>
                </a:solidFill>
              </a:rPr>
              <a:t>commitment to Allah</a:t>
            </a:r>
          </a:p>
          <a:p>
            <a:pPr>
              <a:buFont typeface="Courier New" panose="02070309020205020404" pitchFamily="49" charset="0"/>
              <a:buChar char="o"/>
            </a:pPr>
            <a:r>
              <a:rPr lang="en-US" dirty="0"/>
              <a:t>The recognition of the </a:t>
            </a:r>
          </a:p>
          <a:p>
            <a:pPr marL="137160" indent="0">
              <a:buNone/>
            </a:pPr>
            <a:r>
              <a:rPr lang="en-US" b="1" dirty="0"/>
              <a:t>Oneness of the Almighty</a:t>
            </a:r>
          </a:p>
          <a:p>
            <a:pPr>
              <a:buFont typeface="Courier New" panose="02070309020205020404" pitchFamily="49" charset="0"/>
              <a:buChar char="o"/>
            </a:pPr>
            <a:r>
              <a:rPr lang="en-US" dirty="0"/>
              <a:t>Sense of </a:t>
            </a:r>
            <a:r>
              <a:rPr lang="en-US" b="1" dirty="0">
                <a:solidFill>
                  <a:schemeClr val="accent2">
                    <a:lumMod val="75000"/>
                  </a:schemeClr>
                </a:solidFill>
              </a:rPr>
              <a:t>spiritual rebirth</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53200" y="2133601"/>
            <a:ext cx="3714750" cy="1514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5828187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30031" y="857794"/>
            <a:ext cx="8596668" cy="670560"/>
          </a:xfrm>
        </p:spPr>
        <p:txBody>
          <a:bodyPr/>
          <a:lstStyle/>
          <a:p>
            <a:pPr algn="ctr"/>
            <a:r>
              <a:rPr lang="en-US" dirty="0"/>
              <a:t>objectives/Purposes/ Benefits of Hajj </a:t>
            </a:r>
          </a:p>
        </p:txBody>
      </p:sp>
      <p:sp>
        <p:nvSpPr>
          <p:cNvPr id="3" name="Content Placeholder 2"/>
          <p:cNvSpPr>
            <a:spLocks noGrp="1"/>
          </p:cNvSpPr>
          <p:nvPr>
            <p:ph idx="1"/>
          </p:nvPr>
        </p:nvSpPr>
        <p:spPr/>
        <p:txBody>
          <a:bodyPr>
            <a:normAutofit fontScale="92500" lnSpcReduction="20000"/>
          </a:bodyPr>
          <a:lstStyle/>
          <a:p>
            <a:r>
              <a:rPr lang="en-US" b="1" dirty="0"/>
              <a:t>Unity Among Muslims</a:t>
            </a:r>
          </a:p>
          <a:p>
            <a:r>
              <a:rPr lang="en-US" b="1"/>
              <a:t>Equality Among Muslims</a:t>
            </a:r>
          </a:p>
          <a:p>
            <a:r>
              <a:rPr lang="en-US" b="1"/>
              <a:t>Glorious </a:t>
            </a:r>
            <a:r>
              <a:rPr lang="en-US" b="1" dirty="0"/>
              <a:t>congregation(comprehensive worship)</a:t>
            </a:r>
          </a:p>
          <a:p>
            <a:r>
              <a:rPr lang="en-US" b="1" dirty="0"/>
              <a:t>Spiritual Elevation</a:t>
            </a:r>
          </a:p>
          <a:p>
            <a:r>
              <a:rPr lang="en-US" b="1" dirty="0"/>
              <a:t> A chance to become a Newborn Muslim</a:t>
            </a:r>
          </a:p>
          <a:p>
            <a:r>
              <a:rPr lang="en-US" b="1" dirty="0"/>
              <a:t>A lesson for total submission to God</a:t>
            </a:r>
          </a:p>
          <a:p>
            <a:r>
              <a:rPr lang="en-US" b="1" dirty="0"/>
              <a:t> Discipline, Self Restraint and </a:t>
            </a:r>
            <a:r>
              <a:rPr lang="en-US" b="1" dirty="0" err="1"/>
              <a:t>Taqwah</a:t>
            </a:r>
            <a:endParaRPr lang="en-US" b="1" dirty="0"/>
          </a:p>
          <a:p>
            <a:r>
              <a:rPr lang="en-US" b="1" dirty="0"/>
              <a:t>An Opportunity for Repentance</a:t>
            </a:r>
          </a:p>
          <a:p>
            <a:r>
              <a:rPr lang="en-US" b="1" dirty="0"/>
              <a:t>Firmness against </a:t>
            </a:r>
            <a:r>
              <a:rPr lang="en-US" b="1" dirty="0" err="1"/>
              <a:t>Shaytan</a:t>
            </a:r>
            <a:endParaRPr lang="en-US" b="1" dirty="0"/>
          </a:p>
          <a:p>
            <a:r>
              <a:rPr lang="en-US" b="1" dirty="0"/>
              <a:t>A Rehearsal for Meeting With the Lord</a:t>
            </a:r>
          </a:p>
          <a:p>
            <a:r>
              <a:rPr lang="en-US" b="1" dirty="0"/>
              <a:t>Preparation for the Ultimate Sacrifice</a:t>
            </a:r>
            <a:endParaRPr lang="en-US" dirty="0"/>
          </a:p>
        </p:txBody>
      </p:sp>
    </p:spTree>
    <p:extLst>
      <p:ext uri="{BB962C8B-B14F-4D97-AF65-F5344CB8AC3E}">
        <p14:creationId xmlns:p14="http://schemas.microsoft.com/office/powerpoint/2010/main" val="7344154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0406130" cy="6858000"/>
          </a:xfrm>
          <a:prstGeom prst="rect">
            <a:avLst/>
          </a:prstGeom>
        </p:spPr>
      </p:pic>
    </p:spTree>
    <p:extLst>
      <p:ext uri="{BB962C8B-B14F-4D97-AF65-F5344CB8AC3E}">
        <p14:creationId xmlns:p14="http://schemas.microsoft.com/office/powerpoint/2010/main" val="381631921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775063"/>
          </a:xfrm>
        </p:spPr>
        <p:txBody>
          <a:bodyPr/>
          <a:lstStyle/>
          <a:p>
            <a:pPr algn="ctr"/>
            <a:r>
              <a:rPr lang="en-US" b="1" dirty="0"/>
              <a:t>Financial Benefits</a:t>
            </a:r>
            <a:endParaRPr lang="en-US" dirty="0"/>
          </a:p>
        </p:txBody>
      </p:sp>
      <p:sp>
        <p:nvSpPr>
          <p:cNvPr id="3" name="Content Placeholder 2"/>
          <p:cNvSpPr>
            <a:spLocks noGrp="1"/>
          </p:cNvSpPr>
          <p:nvPr>
            <p:ph idx="1"/>
          </p:nvPr>
        </p:nvSpPr>
        <p:spPr>
          <a:xfrm>
            <a:off x="677334" y="1606731"/>
            <a:ext cx="8596668" cy="4434631"/>
          </a:xfrm>
        </p:spPr>
        <p:txBody>
          <a:bodyPr>
            <a:normAutofit lnSpcReduction="10000"/>
          </a:bodyPr>
          <a:lstStyle/>
          <a:p>
            <a:pPr algn="just"/>
            <a:r>
              <a:rPr lang="en-US" sz="2000" dirty="0"/>
              <a:t>It is also allowed in Hajj to make financial transactions as per a verse in the Holy Quran. </a:t>
            </a:r>
          </a:p>
          <a:p>
            <a:pPr algn="just"/>
            <a:r>
              <a:rPr lang="ar-AE" sz="2000" dirty="0"/>
              <a:t> </a:t>
            </a:r>
            <a:r>
              <a:rPr lang="en-US" sz="2000" dirty="0"/>
              <a:t>Utilizing the great assembly of Hajj for strengthening the financial foundations of the Islamic nations is not only consistent with the spirit of Hajj but according to the Islamic traditions constitutes one of the philosophies for it, instead.</a:t>
            </a:r>
          </a:p>
          <a:p>
            <a:pPr algn="just"/>
            <a:r>
              <a:rPr lang="en-US" sz="2000" dirty="0"/>
              <a:t> What is the harm if the Muslims, in that great gathering, were to lay the foundations of a common and associated Islamic market, and pave the way for commercial transactions amongst themselves in a manner such that neither do their profits enter the pockets of their enemies nor does their economy become dependent upon the others;</a:t>
            </a:r>
          </a:p>
          <a:p>
            <a:pPr algn="just"/>
            <a:r>
              <a:rPr lang="en-US" sz="2000" dirty="0"/>
              <a:t> And if such is the case, not only is this not ‘craving for the world’ but rather, an act of worship and jihad (in the way of God).</a:t>
            </a:r>
          </a:p>
        </p:txBody>
      </p:sp>
    </p:spTree>
    <p:extLst>
      <p:ext uri="{BB962C8B-B14F-4D97-AF65-F5344CB8AC3E}">
        <p14:creationId xmlns:p14="http://schemas.microsoft.com/office/powerpoint/2010/main" val="31593684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2648" y="923109"/>
            <a:ext cx="8596668" cy="918754"/>
          </a:xfrm>
        </p:spPr>
        <p:txBody>
          <a:bodyPr/>
          <a:lstStyle/>
          <a:p>
            <a:pPr algn="ctr"/>
            <a:r>
              <a:rPr lang="en-US" b="1" dirty="0"/>
              <a:t>The conditions of incumbency</a:t>
            </a:r>
          </a:p>
        </p:txBody>
      </p:sp>
      <p:sp>
        <p:nvSpPr>
          <p:cNvPr id="3" name="Content Placeholder 2"/>
          <p:cNvSpPr>
            <a:spLocks noGrp="1"/>
          </p:cNvSpPr>
          <p:nvPr>
            <p:ph idx="1"/>
          </p:nvPr>
        </p:nvSpPr>
        <p:spPr/>
        <p:txBody>
          <a:bodyPr/>
          <a:lstStyle/>
          <a:p>
            <a:r>
              <a:rPr lang="en-US" dirty="0"/>
              <a:t>Islam</a:t>
            </a:r>
          </a:p>
          <a:p>
            <a:r>
              <a:rPr lang="en-US" dirty="0"/>
              <a:t>Sanity (health of body and mind)</a:t>
            </a:r>
          </a:p>
          <a:p>
            <a:r>
              <a:rPr lang="en-US" dirty="0"/>
              <a:t>Puberty (adult)</a:t>
            </a:r>
          </a:p>
          <a:p>
            <a:r>
              <a:rPr lang="en-US" dirty="0"/>
              <a:t>Ability</a:t>
            </a:r>
          </a:p>
          <a:p>
            <a:r>
              <a:rPr lang="en-US" dirty="0" err="1"/>
              <a:t>Mehram</a:t>
            </a:r>
            <a:r>
              <a:rPr lang="en-US" dirty="0"/>
              <a:t> ( for a woman)</a:t>
            </a:r>
          </a:p>
          <a:p>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 calcmode="lin" valueType="num">
                                      <p:cBhvr additive="base">
                                        <p:cTn id="12"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anim calcmode="lin" valueType="num">
                                      <p:cBhvr additive="base">
                                        <p:cTn id="18"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3">
                                            <p:txEl>
                                              <p:pRg st="2" end="2"/>
                                            </p:txEl>
                                          </p:spTgt>
                                        </p:tgtEl>
                                        <p:attrNameLst>
                                          <p:attrName>style.visibility</p:attrName>
                                        </p:attrNameLst>
                                      </p:cBhvr>
                                      <p:to>
                                        <p:strVal val="visible"/>
                                      </p:to>
                                    </p:set>
                                    <p:anim calcmode="lin" valueType="num">
                                      <p:cBhvr additive="base">
                                        <p:cTn id="24"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3">
                                            <p:txEl>
                                              <p:pRg st="3" end="3"/>
                                            </p:txEl>
                                          </p:spTgt>
                                        </p:tgtEl>
                                        <p:attrNameLst>
                                          <p:attrName>style.visibility</p:attrName>
                                        </p:attrNameLst>
                                      </p:cBhvr>
                                      <p:to>
                                        <p:strVal val="visible"/>
                                      </p:to>
                                    </p:set>
                                    <p:anim calcmode="lin" valueType="num">
                                      <p:cBhvr additive="base">
                                        <p:cTn id="30"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grpId="0" nodeType="clickEffect">
                                  <p:stCondLst>
                                    <p:cond delay="0"/>
                                  </p:stCondLst>
                                  <p:childTnLst>
                                    <p:set>
                                      <p:cBhvr>
                                        <p:cTn id="35" dur="1" fill="hold">
                                          <p:stCondLst>
                                            <p:cond delay="0"/>
                                          </p:stCondLst>
                                        </p:cTn>
                                        <p:tgtEl>
                                          <p:spTgt spid="3">
                                            <p:txEl>
                                              <p:pRg st="4" end="4"/>
                                            </p:txEl>
                                          </p:spTgt>
                                        </p:tgtEl>
                                        <p:attrNameLst>
                                          <p:attrName>style.visibility</p:attrName>
                                        </p:attrNameLst>
                                      </p:cBhvr>
                                      <p:to>
                                        <p:strVal val="visible"/>
                                      </p:to>
                                    </p:set>
                                    <p:anim calcmode="lin" valueType="num">
                                      <p:cBhvr additive="base">
                                        <p:cTn id="36"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7"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DE6B64-264A-4D1D-8692-064A284258F8}"/>
              </a:ext>
            </a:extLst>
          </p:cNvPr>
          <p:cNvSpPr>
            <a:spLocks noGrp="1"/>
          </p:cNvSpPr>
          <p:nvPr>
            <p:ph type="title"/>
          </p:nvPr>
        </p:nvSpPr>
        <p:spPr/>
        <p:txBody>
          <a:bodyPr/>
          <a:lstStyle/>
          <a:p>
            <a:r>
              <a:rPr lang="en-US" dirty="0" err="1"/>
              <a:t>Pillers</a:t>
            </a:r>
            <a:r>
              <a:rPr lang="en-US" dirty="0"/>
              <a:t> of Hajj (</a:t>
            </a:r>
            <a:r>
              <a:rPr lang="en-US" dirty="0" err="1"/>
              <a:t>fraiz</a:t>
            </a:r>
            <a:r>
              <a:rPr lang="en-US" dirty="0"/>
              <a:t>)</a:t>
            </a:r>
          </a:p>
        </p:txBody>
      </p:sp>
      <p:sp>
        <p:nvSpPr>
          <p:cNvPr id="3" name="Content Placeholder 2">
            <a:extLst>
              <a:ext uri="{FF2B5EF4-FFF2-40B4-BE49-F238E27FC236}">
                <a16:creationId xmlns:a16="http://schemas.microsoft.com/office/drawing/2014/main" id="{82CD1049-78EC-47E3-B9A0-DC31F8867F22}"/>
              </a:ext>
            </a:extLst>
          </p:cNvPr>
          <p:cNvSpPr>
            <a:spLocks noGrp="1"/>
          </p:cNvSpPr>
          <p:nvPr>
            <p:ph idx="1"/>
          </p:nvPr>
        </p:nvSpPr>
        <p:spPr/>
        <p:txBody>
          <a:bodyPr/>
          <a:lstStyle/>
          <a:p>
            <a:r>
              <a:rPr lang="en-US" dirty="0"/>
              <a:t>Ihram</a:t>
            </a:r>
          </a:p>
          <a:p>
            <a:r>
              <a:rPr lang="en-US" dirty="0" err="1"/>
              <a:t>Woqoof</a:t>
            </a:r>
            <a:r>
              <a:rPr lang="en-US" dirty="0"/>
              <a:t>-e-</a:t>
            </a:r>
            <a:r>
              <a:rPr lang="en-US" dirty="0" err="1"/>
              <a:t>arfat</a:t>
            </a:r>
            <a:r>
              <a:rPr lang="en-US" dirty="0"/>
              <a:t> (stay at </a:t>
            </a:r>
            <a:r>
              <a:rPr lang="en-US" dirty="0" err="1"/>
              <a:t>arfat</a:t>
            </a:r>
            <a:r>
              <a:rPr lang="en-US" dirty="0"/>
              <a:t>)</a:t>
            </a:r>
          </a:p>
          <a:p>
            <a:r>
              <a:rPr lang="en-US" dirty="0"/>
              <a:t>Tawaf-e-ziarat</a:t>
            </a:r>
          </a:p>
        </p:txBody>
      </p:sp>
    </p:spTree>
    <p:extLst>
      <p:ext uri="{BB962C8B-B14F-4D97-AF65-F5344CB8AC3E}">
        <p14:creationId xmlns:p14="http://schemas.microsoft.com/office/powerpoint/2010/main" val="36710466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3D1718-0D2A-46E5-AFBE-7511BCB4AAD4}"/>
              </a:ext>
            </a:extLst>
          </p:cNvPr>
          <p:cNvSpPr>
            <a:spLocks noGrp="1"/>
          </p:cNvSpPr>
          <p:nvPr>
            <p:ph type="title"/>
          </p:nvPr>
        </p:nvSpPr>
        <p:spPr/>
        <p:txBody>
          <a:bodyPr/>
          <a:lstStyle/>
          <a:p>
            <a:r>
              <a:rPr kumimoji="0" lang="en-US" altLang="en-US" sz="3600" b="1" i="0" u="none" strike="noStrike" cap="none" normalizeH="0" baseline="0" dirty="0">
                <a:ln>
                  <a:noFill/>
                </a:ln>
                <a:solidFill>
                  <a:srgbClr val="993300"/>
                </a:solidFill>
                <a:effectLst/>
                <a:latin typeface="Comfortaa"/>
              </a:rPr>
              <a:t>Obligatory Acts of Hajj: (</a:t>
            </a:r>
            <a:r>
              <a:rPr kumimoji="0" lang="en-US" altLang="en-US" sz="3600" b="1" i="0" u="none" strike="noStrike" cap="none" normalizeH="0" baseline="0" dirty="0" err="1">
                <a:ln>
                  <a:noFill/>
                </a:ln>
                <a:solidFill>
                  <a:srgbClr val="993300"/>
                </a:solidFill>
                <a:effectLst/>
                <a:latin typeface="Comfortaa"/>
              </a:rPr>
              <a:t>Wajbat</a:t>
            </a:r>
            <a:r>
              <a:rPr kumimoji="0" lang="en-US" altLang="en-US" sz="3600" b="1" i="0" u="none" strike="noStrike" cap="none" normalizeH="0" baseline="0" dirty="0">
                <a:ln>
                  <a:noFill/>
                </a:ln>
                <a:solidFill>
                  <a:srgbClr val="993300"/>
                </a:solidFill>
                <a:effectLst/>
                <a:latin typeface="Comfortaa"/>
              </a:rPr>
              <a:t>)</a:t>
            </a:r>
            <a:br>
              <a:rPr kumimoji="0" lang="en-US" altLang="en-US" sz="1600" b="0" i="0" u="none" strike="noStrike" cap="none" normalizeH="0" baseline="0" dirty="0">
                <a:ln>
                  <a:noFill/>
                </a:ln>
                <a:solidFill>
                  <a:schemeClr val="tx1"/>
                </a:solidFill>
                <a:effectLst/>
              </a:rPr>
            </a:br>
            <a:endParaRPr lang="en-US" dirty="0"/>
          </a:p>
        </p:txBody>
      </p:sp>
      <p:sp>
        <p:nvSpPr>
          <p:cNvPr id="3" name="Content Placeholder 2">
            <a:extLst>
              <a:ext uri="{FF2B5EF4-FFF2-40B4-BE49-F238E27FC236}">
                <a16:creationId xmlns:a16="http://schemas.microsoft.com/office/drawing/2014/main" id="{E145AAE3-8E81-4345-AFC4-0BFB11A2974A}"/>
              </a:ext>
            </a:extLst>
          </p:cNvPr>
          <p:cNvSpPr>
            <a:spLocks noGrp="1"/>
          </p:cNvSpPr>
          <p:nvPr>
            <p:ph idx="1"/>
          </p:nvPr>
        </p:nvSpPr>
        <p:spPr/>
        <p:txBody>
          <a:bodyPr>
            <a:normAutofit/>
          </a:bodyPr>
          <a:lstStyle/>
          <a:p>
            <a:pPr marL="0" marR="0" lvl="0" indent="0" algn="justLow"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chemeClr val="tx1">
                    <a:lumMod val="95000"/>
                    <a:lumOff val="5000"/>
                  </a:schemeClr>
                </a:solidFill>
                <a:effectLst/>
                <a:latin typeface="Comfortaa"/>
              </a:rPr>
              <a:t>1)  </a:t>
            </a:r>
            <a:r>
              <a:rPr kumimoji="0" lang="en-US" altLang="en-US" sz="2400" b="0" i="0" u="none" strike="noStrike" cap="none" normalizeH="0" baseline="0" dirty="0" err="1">
                <a:ln>
                  <a:noFill/>
                </a:ln>
                <a:solidFill>
                  <a:schemeClr val="tx1">
                    <a:lumMod val="95000"/>
                    <a:lumOff val="5000"/>
                  </a:schemeClr>
                </a:solidFill>
                <a:effectLst/>
                <a:latin typeface="Comfortaa"/>
              </a:rPr>
              <a:t>Ihraam</a:t>
            </a:r>
            <a:r>
              <a:rPr kumimoji="0" lang="en-US" altLang="en-US" sz="2400" b="0" i="0" u="none" strike="noStrike" cap="none" normalizeH="0" baseline="0" dirty="0">
                <a:ln>
                  <a:noFill/>
                </a:ln>
                <a:solidFill>
                  <a:schemeClr val="tx1">
                    <a:lumMod val="95000"/>
                    <a:lumOff val="5000"/>
                  </a:schemeClr>
                </a:solidFill>
                <a:effectLst/>
                <a:latin typeface="Comfortaa"/>
              </a:rPr>
              <a:t> must start at the </a:t>
            </a:r>
            <a:r>
              <a:rPr kumimoji="0" lang="en-US" altLang="en-US" sz="2400" b="0" i="0" u="none" strike="noStrike" cap="none" normalizeH="0" baseline="0" dirty="0" err="1">
                <a:ln>
                  <a:noFill/>
                </a:ln>
                <a:solidFill>
                  <a:schemeClr val="tx1">
                    <a:lumMod val="95000"/>
                    <a:lumOff val="5000"/>
                  </a:schemeClr>
                </a:solidFill>
                <a:effectLst/>
                <a:latin typeface="Comfortaa"/>
              </a:rPr>
              <a:t>Sharee‘ah</a:t>
            </a:r>
            <a:r>
              <a:rPr kumimoji="0" lang="en-US" altLang="en-US" sz="2400" b="0" i="0" u="none" strike="noStrike" cap="none" normalizeH="0" baseline="0" dirty="0">
                <a:ln>
                  <a:noFill/>
                </a:ln>
                <a:solidFill>
                  <a:schemeClr val="tx1">
                    <a:lumMod val="95000"/>
                    <a:lumOff val="5000"/>
                  </a:schemeClr>
                </a:solidFill>
                <a:effectLst/>
                <a:latin typeface="Comfortaa"/>
              </a:rPr>
              <a:t>-approved </a:t>
            </a:r>
            <a:r>
              <a:rPr kumimoji="0" lang="en-US" altLang="en-US" sz="2400" b="0" i="0" u="none" strike="noStrike" cap="none" normalizeH="0" baseline="0" dirty="0" err="1">
                <a:ln>
                  <a:noFill/>
                </a:ln>
                <a:solidFill>
                  <a:schemeClr val="tx1">
                    <a:lumMod val="95000"/>
                    <a:lumOff val="5000"/>
                  </a:schemeClr>
                </a:solidFill>
                <a:effectLst/>
                <a:latin typeface="Comfortaa"/>
              </a:rPr>
              <a:t>Meeqaats</a:t>
            </a:r>
            <a:r>
              <a:rPr kumimoji="0" lang="en-US" altLang="en-US" sz="2400" b="0" i="0" u="none" strike="noStrike" cap="none" normalizeH="0" baseline="0" dirty="0">
                <a:ln>
                  <a:noFill/>
                </a:ln>
                <a:solidFill>
                  <a:schemeClr val="tx1">
                    <a:lumMod val="95000"/>
                    <a:lumOff val="5000"/>
                  </a:schemeClr>
                </a:solidFill>
                <a:effectLst/>
                <a:latin typeface="Comfortaa"/>
              </a:rPr>
              <a:t>,           </a:t>
            </a:r>
          </a:p>
          <a:p>
            <a:pPr marL="0" marR="0" lvl="0" indent="0" algn="justLow"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chemeClr val="tx1">
                    <a:lumMod val="95000"/>
                    <a:lumOff val="5000"/>
                  </a:schemeClr>
                </a:solidFill>
                <a:effectLst/>
                <a:latin typeface="Comfortaa"/>
              </a:rPr>
              <a:t>2)  Standing at ‘</a:t>
            </a:r>
            <a:r>
              <a:rPr kumimoji="0" lang="en-US" altLang="en-US" sz="2400" b="0" i="0" u="none" strike="noStrike" cap="none" normalizeH="0" baseline="0" dirty="0" err="1">
                <a:ln>
                  <a:noFill/>
                </a:ln>
                <a:solidFill>
                  <a:schemeClr val="tx1">
                    <a:lumMod val="95000"/>
                    <a:lumOff val="5000"/>
                  </a:schemeClr>
                </a:solidFill>
                <a:effectLst/>
                <a:latin typeface="Comfortaa"/>
              </a:rPr>
              <a:t>Arafah</a:t>
            </a:r>
            <a:r>
              <a:rPr kumimoji="0" lang="en-US" altLang="en-US" sz="2400" b="0" i="0" u="none" strike="noStrike" cap="none" normalizeH="0" baseline="0" dirty="0">
                <a:ln>
                  <a:noFill/>
                </a:ln>
                <a:solidFill>
                  <a:schemeClr val="tx1">
                    <a:lumMod val="95000"/>
                    <a:lumOff val="5000"/>
                  </a:schemeClr>
                </a:solidFill>
                <a:effectLst/>
                <a:latin typeface="Comfortaa"/>
              </a:rPr>
              <a:t> until sunset </a:t>
            </a:r>
          </a:p>
          <a:p>
            <a:pPr marL="0" marR="0" lvl="0" indent="0" algn="justLow"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chemeClr val="tx1">
                    <a:lumMod val="95000"/>
                    <a:lumOff val="5000"/>
                  </a:schemeClr>
                </a:solidFill>
                <a:effectLst/>
                <a:latin typeface="Comfortaa"/>
              </a:rPr>
              <a:t>3)  Spending the night at Al-</a:t>
            </a:r>
            <a:r>
              <a:rPr kumimoji="0" lang="en-US" altLang="en-US" sz="2400" b="0" i="0" u="none" strike="noStrike" cap="none" normalizeH="0" baseline="0" dirty="0" err="1">
                <a:ln>
                  <a:noFill/>
                </a:ln>
                <a:solidFill>
                  <a:schemeClr val="tx1">
                    <a:lumMod val="95000"/>
                    <a:lumOff val="5000"/>
                  </a:schemeClr>
                </a:solidFill>
                <a:effectLst/>
                <a:latin typeface="Comfortaa"/>
              </a:rPr>
              <a:t>Muzdalifah</a:t>
            </a:r>
            <a:r>
              <a:rPr kumimoji="0" lang="en-US" altLang="en-US" sz="2400" b="0" i="0" u="none" strike="noStrike" cap="none" normalizeH="0" baseline="0" dirty="0">
                <a:ln>
                  <a:noFill/>
                </a:ln>
                <a:solidFill>
                  <a:schemeClr val="tx1">
                    <a:lumMod val="95000"/>
                    <a:lumOff val="5000"/>
                  </a:schemeClr>
                </a:solidFill>
                <a:effectLst/>
                <a:latin typeface="Comfortaa"/>
              </a:rPr>
              <a:t> on the night of An-</a:t>
            </a:r>
            <a:r>
              <a:rPr kumimoji="0" lang="en-US" altLang="en-US" sz="2400" b="0" i="0" u="none" strike="noStrike" cap="none" normalizeH="0" baseline="0" dirty="0" err="1">
                <a:ln>
                  <a:noFill/>
                </a:ln>
                <a:solidFill>
                  <a:schemeClr val="tx1">
                    <a:lumMod val="95000"/>
                    <a:lumOff val="5000"/>
                  </a:schemeClr>
                </a:solidFill>
                <a:effectLst/>
                <a:latin typeface="Comfortaa"/>
              </a:rPr>
              <a:t>Nahr</a:t>
            </a:r>
            <a:endParaRPr kumimoji="0" lang="en-US" altLang="en-US" sz="2400" b="0" i="0" u="none" strike="noStrike" cap="none" normalizeH="0" baseline="0" dirty="0">
              <a:ln>
                <a:noFill/>
              </a:ln>
              <a:solidFill>
                <a:schemeClr val="tx1">
                  <a:lumMod val="95000"/>
                  <a:lumOff val="5000"/>
                </a:schemeClr>
              </a:solidFill>
              <a:effectLst/>
              <a:latin typeface="Comfortaa"/>
            </a:endParaRPr>
          </a:p>
          <a:p>
            <a:pPr marL="0" marR="0" lvl="0" indent="0" algn="justLow"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chemeClr val="tx1">
                    <a:lumMod val="95000"/>
                    <a:lumOff val="5000"/>
                  </a:schemeClr>
                </a:solidFill>
                <a:effectLst/>
                <a:latin typeface="Comfortaa"/>
              </a:rPr>
              <a:t>4)  Spending the nights of the Days of </a:t>
            </a:r>
            <a:r>
              <a:rPr kumimoji="0" lang="en-US" altLang="en-US" sz="2400" b="0" i="0" u="none" strike="noStrike" cap="none" normalizeH="0" baseline="0" dirty="0" err="1">
                <a:ln>
                  <a:noFill/>
                </a:ln>
                <a:solidFill>
                  <a:schemeClr val="tx1">
                    <a:lumMod val="95000"/>
                    <a:lumOff val="5000"/>
                  </a:schemeClr>
                </a:solidFill>
                <a:effectLst/>
                <a:latin typeface="Comfortaa"/>
              </a:rPr>
              <a:t>Tashreeq</a:t>
            </a:r>
            <a:r>
              <a:rPr kumimoji="0" lang="en-US" altLang="en-US" sz="2400" b="0" i="0" u="none" strike="noStrike" cap="none" normalizeH="0" baseline="0" dirty="0">
                <a:ln>
                  <a:noFill/>
                </a:ln>
                <a:solidFill>
                  <a:schemeClr val="tx1">
                    <a:lumMod val="95000"/>
                    <a:lumOff val="5000"/>
                  </a:schemeClr>
                </a:solidFill>
                <a:effectLst/>
                <a:latin typeface="Comfortaa"/>
              </a:rPr>
              <a:t> at Mina </a:t>
            </a:r>
          </a:p>
          <a:p>
            <a:pPr marL="0" marR="0" lvl="0" indent="0" algn="justLow"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chemeClr val="tx1">
                    <a:lumMod val="95000"/>
                    <a:lumOff val="5000"/>
                  </a:schemeClr>
                </a:solidFill>
                <a:effectLst/>
                <a:latin typeface="Comfortaa"/>
              </a:rPr>
              <a:t>5)  Stoning the </a:t>
            </a:r>
            <a:r>
              <a:rPr kumimoji="0" lang="en-US" altLang="en-US" sz="2400" b="0" i="0" u="none" strike="noStrike" cap="none" normalizeH="0" baseline="0" dirty="0" err="1">
                <a:ln>
                  <a:noFill/>
                </a:ln>
                <a:solidFill>
                  <a:schemeClr val="tx1">
                    <a:lumMod val="95000"/>
                    <a:lumOff val="5000"/>
                  </a:schemeClr>
                </a:solidFill>
                <a:effectLst/>
                <a:latin typeface="Comfortaa"/>
              </a:rPr>
              <a:t>Jamraat</a:t>
            </a:r>
            <a:r>
              <a:rPr kumimoji="0" lang="en-US" altLang="en-US" sz="2400" b="0" i="0" u="none" strike="noStrike" cap="none" normalizeH="0" baseline="0" dirty="0">
                <a:ln>
                  <a:noFill/>
                </a:ln>
                <a:solidFill>
                  <a:schemeClr val="tx1">
                    <a:lumMod val="95000"/>
                    <a:lumOff val="5000"/>
                  </a:schemeClr>
                </a:solidFill>
                <a:effectLst/>
                <a:latin typeface="Comfortaa"/>
              </a:rPr>
              <a:t>: </a:t>
            </a:r>
            <a:r>
              <a:rPr kumimoji="0" lang="en-US" altLang="en-US" sz="2400" b="0" i="0" u="none" strike="noStrike" cap="none" normalizeH="0" baseline="0" dirty="0" err="1">
                <a:ln>
                  <a:noFill/>
                </a:ln>
                <a:solidFill>
                  <a:schemeClr val="tx1">
                    <a:lumMod val="95000"/>
                    <a:lumOff val="5000"/>
                  </a:schemeClr>
                </a:solidFill>
                <a:effectLst/>
                <a:latin typeface="Comfortaa"/>
              </a:rPr>
              <a:t>Jamrat</a:t>
            </a:r>
            <a:r>
              <a:rPr kumimoji="0" lang="en-US" altLang="en-US" sz="2400" b="0" i="0" u="none" strike="noStrike" cap="none" normalizeH="0" baseline="0" dirty="0">
                <a:ln>
                  <a:noFill/>
                </a:ln>
                <a:solidFill>
                  <a:schemeClr val="tx1">
                    <a:lumMod val="95000"/>
                    <a:lumOff val="5000"/>
                  </a:schemeClr>
                </a:solidFill>
                <a:effectLst/>
                <a:latin typeface="Comfortaa"/>
              </a:rPr>
              <a:t> Al-‘</a:t>
            </a:r>
            <a:r>
              <a:rPr kumimoji="0" lang="en-US" altLang="en-US" sz="2400" b="0" i="0" u="none" strike="noStrike" cap="none" normalizeH="0" baseline="0" dirty="0" err="1">
                <a:ln>
                  <a:noFill/>
                </a:ln>
                <a:solidFill>
                  <a:schemeClr val="tx1">
                    <a:lumMod val="95000"/>
                    <a:lumOff val="5000"/>
                  </a:schemeClr>
                </a:solidFill>
                <a:effectLst/>
                <a:latin typeface="Comfortaa"/>
              </a:rPr>
              <a:t>Aqabah</a:t>
            </a:r>
            <a:r>
              <a:rPr kumimoji="0" lang="en-US" altLang="en-US" sz="2400" b="0" i="0" u="none" strike="noStrike" cap="none" normalizeH="0" baseline="0" dirty="0">
                <a:ln>
                  <a:noFill/>
                </a:ln>
                <a:solidFill>
                  <a:schemeClr val="tx1">
                    <a:lumMod val="95000"/>
                    <a:lumOff val="5000"/>
                  </a:schemeClr>
                </a:solidFill>
                <a:effectLst/>
                <a:latin typeface="Comfortaa"/>
              </a:rPr>
              <a:t> must be stoned on the             	Day of ‘Eid and then stone the three </a:t>
            </a:r>
            <a:r>
              <a:rPr kumimoji="0" lang="en-US" altLang="en-US" sz="2400" b="0" i="0" u="none" strike="noStrike" cap="none" normalizeH="0" baseline="0" dirty="0" err="1">
                <a:ln>
                  <a:noFill/>
                </a:ln>
                <a:solidFill>
                  <a:schemeClr val="tx1">
                    <a:lumMod val="95000"/>
                    <a:lumOff val="5000"/>
                  </a:schemeClr>
                </a:solidFill>
                <a:effectLst/>
                <a:latin typeface="Comfortaa"/>
              </a:rPr>
              <a:t>Jamraat</a:t>
            </a:r>
            <a:r>
              <a:rPr kumimoji="0" lang="en-US" altLang="en-US" sz="2400" b="0" i="0" u="none" strike="noStrike" cap="none" normalizeH="0" baseline="0" dirty="0">
                <a:ln>
                  <a:noFill/>
                </a:ln>
                <a:solidFill>
                  <a:schemeClr val="tx1">
                    <a:lumMod val="95000"/>
                    <a:lumOff val="5000"/>
                  </a:schemeClr>
                </a:solidFill>
                <a:effectLst/>
                <a:latin typeface="Comfortaa"/>
              </a:rPr>
              <a:t> during the 	Days of </a:t>
            </a:r>
            <a:r>
              <a:rPr kumimoji="0" lang="en-US" altLang="en-US" sz="2400" b="0" i="0" u="none" strike="noStrike" cap="none" normalizeH="0" baseline="0" dirty="0" err="1">
                <a:ln>
                  <a:noFill/>
                </a:ln>
                <a:solidFill>
                  <a:schemeClr val="tx1">
                    <a:lumMod val="95000"/>
                    <a:lumOff val="5000"/>
                  </a:schemeClr>
                </a:solidFill>
                <a:effectLst/>
                <a:latin typeface="Comfortaa"/>
              </a:rPr>
              <a:t>Tashreeq</a:t>
            </a:r>
            <a:r>
              <a:rPr kumimoji="0" lang="en-US" altLang="en-US" sz="2400" b="0" i="0" u="none" strike="noStrike" cap="none" normalizeH="0" baseline="0" dirty="0">
                <a:ln>
                  <a:noFill/>
                </a:ln>
                <a:solidFill>
                  <a:schemeClr val="tx1">
                    <a:lumMod val="95000"/>
                    <a:lumOff val="5000"/>
                  </a:schemeClr>
                </a:solidFill>
                <a:effectLst/>
                <a:latin typeface="Comfortaa"/>
              </a:rPr>
              <a:t>.</a:t>
            </a:r>
          </a:p>
          <a:p>
            <a:pPr marL="0" marR="0" lvl="0" indent="0" algn="justLow"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chemeClr val="tx1">
                    <a:lumMod val="95000"/>
                    <a:lumOff val="5000"/>
                  </a:schemeClr>
                </a:solidFill>
                <a:effectLst/>
                <a:latin typeface="Comfortaa"/>
              </a:rPr>
              <a:t>6)  Cutting hair or shaving head:</a:t>
            </a:r>
            <a:endParaRPr kumimoji="0" lang="en-US" altLang="en-US" sz="2400" b="0" i="0" u="none" strike="noStrike" cap="none" normalizeH="0" baseline="0" dirty="0">
              <a:ln>
                <a:noFill/>
              </a:ln>
              <a:solidFill>
                <a:schemeClr val="tx1">
                  <a:lumMod val="95000"/>
                  <a:lumOff val="5000"/>
                </a:schemeClr>
              </a:solidFill>
              <a:effectLst/>
            </a:endParaRPr>
          </a:p>
          <a:p>
            <a:pPr marL="0" marR="0" lvl="0" indent="0" algn="justLow"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chemeClr val="tx1">
                    <a:lumMod val="95000"/>
                    <a:lumOff val="5000"/>
                  </a:schemeClr>
                </a:solidFill>
                <a:effectLst/>
                <a:latin typeface="Comfortaa"/>
              </a:rPr>
              <a:t>7)  Farewell </a:t>
            </a:r>
            <a:r>
              <a:rPr kumimoji="0" lang="en-US" altLang="en-US" sz="2400" b="0" i="0" u="none" strike="noStrike" cap="none" normalizeH="0" baseline="0" dirty="0" err="1">
                <a:ln>
                  <a:noFill/>
                </a:ln>
                <a:solidFill>
                  <a:schemeClr val="tx1">
                    <a:lumMod val="95000"/>
                    <a:lumOff val="5000"/>
                  </a:schemeClr>
                </a:solidFill>
                <a:effectLst/>
                <a:latin typeface="Comfortaa"/>
              </a:rPr>
              <a:t>Tawaaf</a:t>
            </a:r>
            <a:r>
              <a:rPr kumimoji="0" lang="en-US" altLang="en-US" sz="2400" b="0" i="0" u="none" strike="noStrike" cap="none" normalizeH="0" baseline="0" dirty="0">
                <a:ln>
                  <a:noFill/>
                </a:ln>
                <a:solidFill>
                  <a:schemeClr val="tx1">
                    <a:lumMod val="95000"/>
                    <a:lumOff val="5000"/>
                  </a:schemeClr>
                </a:solidFill>
                <a:effectLst/>
                <a:latin typeface="Comfortaa"/>
              </a:rPr>
              <a:t>:</a:t>
            </a:r>
            <a:endParaRPr lang="en-US" sz="2400" dirty="0">
              <a:solidFill>
                <a:schemeClr val="tx1">
                  <a:lumMod val="95000"/>
                  <a:lumOff val="5000"/>
                </a:schemeClr>
              </a:solidFill>
            </a:endParaRPr>
          </a:p>
        </p:txBody>
      </p:sp>
      <p:sp>
        <p:nvSpPr>
          <p:cNvPr id="4" name="Rectangle 1">
            <a:extLst>
              <a:ext uri="{FF2B5EF4-FFF2-40B4-BE49-F238E27FC236}">
                <a16:creationId xmlns:a16="http://schemas.microsoft.com/office/drawing/2014/main" id="{2AC2AF73-8514-402A-ACC3-53FA65C729B6}"/>
              </a:ext>
            </a:extLst>
          </p:cNvPr>
          <p:cNvSpPr>
            <a:spLocks noChangeArrowheads="1"/>
          </p:cNvSpPr>
          <p:nvPr/>
        </p:nvSpPr>
        <p:spPr bwMode="auto">
          <a:xfrm>
            <a:off x="6003634"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Low"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031" name="Picture 7" descr=" sallallaahu  `alayhi  wa  sallam ( may  Allah exalt his mention )">
            <a:extLst>
              <a:ext uri="{FF2B5EF4-FFF2-40B4-BE49-F238E27FC236}">
                <a16:creationId xmlns:a16="http://schemas.microsoft.com/office/drawing/2014/main" id="{BA03D4E7-90A1-4542-AD20-E56BF08944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610263" y="-236538"/>
            <a:ext cx="228600" cy="228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20997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9659154" cy="6503830"/>
          </a:xfrm>
          <a:prstGeom prst="rect">
            <a:avLst/>
          </a:prstGeom>
        </p:spPr>
      </p:pic>
    </p:spTree>
    <p:extLst>
      <p:ext uri="{BB962C8B-B14F-4D97-AF65-F5344CB8AC3E}">
        <p14:creationId xmlns:p14="http://schemas.microsoft.com/office/powerpoint/2010/main" val="26295672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Importance of Hajj in the light of Quran </a:t>
            </a:r>
          </a:p>
        </p:txBody>
      </p:sp>
      <p:sp>
        <p:nvSpPr>
          <p:cNvPr id="3" name="Content Placeholder 2"/>
          <p:cNvSpPr>
            <a:spLocks noGrp="1"/>
          </p:cNvSpPr>
          <p:nvPr>
            <p:ph idx="1"/>
          </p:nvPr>
        </p:nvSpPr>
        <p:spPr>
          <a:xfrm>
            <a:off x="677334" y="1476103"/>
            <a:ext cx="8596668" cy="4565259"/>
          </a:xfrm>
        </p:spPr>
        <p:txBody>
          <a:bodyPr>
            <a:normAutofit/>
          </a:bodyPr>
          <a:lstStyle/>
          <a:p>
            <a:r>
              <a:rPr lang="fa-IR" sz="2000" dirty="0"/>
              <a:t>وَاَذِّنْ فِي النَّاسِ بِالْحَجِّ</a:t>
            </a:r>
            <a:endParaRPr lang="en-US" sz="2000" b="1" dirty="0"/>
          </a:p>
          <a:p>
            <a:r>
              <a:rPr lang="en-US" sz="2000" b="1" dirty="0"/>
              <a:t>“And proclaim among mankind the Hajj”. (Al-Hajj, 22:27)</a:t>
            </a:r>
          </a:p>
          <a:p>
            <a:endParaRPr lang="en-US" sz="2000" b="1" dirty="0"/>
          </a:p>
          <a:p>
            <a:r>
              <a:rPr lang="fa-IR" sz="2000" dirty="0"/>
              <a:t>وَلِلّٰهِ عَلَي النَّاسِ حِجُّ الْبَيْتِ مَنِ اسْـتَـطَاعَ اِلَيْهِ سَبِيْلًا </a:t>
            </a:r>
            <a:endParaRPr lang="en-US" sz="2000" dirty="0"/>
          </a:p>
          <a:p>
            <a:r>
              <a:rPr lang="en-US" sz="2000" b="1" dirty="0"/>
              <a:t>“And pilgrimage to the House is a duty of mankind towards Allah, for him who is able to make his way to it. (Al-Imran, 3:97)</a:t>
            </a:r>
          </a:p>
          <a:p>
            <a:endParaRPr lang="en-US" sz="2000" b="1" dirty="0"/>
          </a:p>
          <a:p>
            <a:r>
              <a:rPr lang="fa-IR" sz="2000" dirty="0"/>
              <a:t> وَاَتِمُّوا الْحَجَّ وَالْعُمْرَةَ لِلّٰهِ </a:t>
            </a:r>
            <a:endParaRPr lang="en-US" sz="2000" b="1" dirty="0"/>
          </a:p>
          <a:p>
            <a:r>
              <a:rPr lang="en-US" sz="2000" dirty="0"/>
              <a:t>And perform properly the Hajj and </a:t>
            </a:r>
            <a:r>
              <a:rPr lang="en-US" sz="2000" dirty="0" err="1"/>
              <a:t>Umrah</a:t>
            </a:r>
            <a:r>
              <a:rPr lang="en-US" sz="2000" dirty="0"/>
              <a:t> (Quran: 2/196)</a:t>
            </a:r>
          </a:p>
          <a:p>
            <a:r>
              <a:rPr lang="ar-AE" dirty="0"/>
              <a:t>وَمَن كَفَرَ فَإِنَّ اللَّهَ غَنِيٌّ عَنِ الْعَالَمِين</a:t>
            </a:r>
            <a:br>
              <a:rPr lang="en-US" dirty="0"/>
            </a:br>
            <a:endParaRPr lang="en-US" dirty="0"/>
          </a:p>
        </p:txBody>
      </p:sp>
    </p:spTree>
    <p:extLst>
      <p:ext uri="{BB962C8B-B14F-4D97-AF65-F5344CB8AC3E}">
        <p14:creationId xmlns:p14="http://schemas.microsoft.com/office/powerpoint/2010/main" val="442423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 calcmode="lin" valueType="num">
                                      <p:cBhvr additive="base">
                                        <p:cTn id="12"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anim calcmode="lin" valueType="num">
                                      <p:cBhvr additive="base">
                                        <p:cTn id="18"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anim calcmode="lin" valueType="num">
                                      <p:cBhvr additive="base">
                                        <p:cTn id="24"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3">
                                            <p:txEl>
                                              <p:pRg st="4" end="4"/>
                                            </p:txEl>
                                          </p:spTgt>
                                        </p:tgtEl>
                                        <p:attrNameLst>
                                          <p:attrName>style.visibility</p:attrName>
                                        </p:attrNameLst>
                                      </p:cBhvr>
                                      <p:to>
                                        <p:strVal val="visible"/>
                                      </p:to>
                                    </p:set>
                                    <p:anim calcmode="lin" valueType="num">
                                      <p:cBhvr additive="base">
                                        <p:cTn id="30"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grpId="0" nodeType="clickEffect">
                                  <p:stCondLst>
                                    <p:cond delay="0"/>
                                  </p:stCondLst>
                                  <p:childTnLst>
                                    <p:set>
                                      <p:cBhvr>
                                        <p:cTn id="35" dur="1" fill="hold">
                                          <p:stCondLst>
                                            <p:cond delay="0"/>
                                          </p:stCondLst>
                                        </p:cTn>
                                        <p:tgtEl>
                                          <p:spTgt spid="3">
                                            <p:txEl>
                                              <p:pRg st="6" end="6"/>
                                            </p:txEl>
                                          </p:spTgt>
                                        </p:tgtEl>
                                        <p:attrNameLst>
                                          <p:attrName>style.visibility</p:attrName>
                                        </p:attrNameLst>
                                      </p:cBhvr>
                                      <p:to>
                                        <p:strVal val="visible"/>
                                      </p:to>
                                    </p:set>
                                    <p:anim calcmode="lin" valueType="num">
                                      <p:cBhvr additive="base">
                                        <p:cTn id="36"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7"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 calcmode="lin" valueType="num">
                                      <p:cBhvr additive="base">
                                        <p:cTn id="42"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43"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 presetClass="entr" presetSubtype="4" fill="hold" grpId="0" nodeType="clickEffect">
                                  <p:stCondLst>
                                    <p:cond delay="0"/>
                                  </p:stCondLst>
                                  <p:childTnLst>
                                    <p:set>
                                      <p:cBhvr>
                                        <p:cTn id="47" dur="1" fill="hold">
                                          <p:stCondLst>
                                            <p:cond delay="0"/>
                                          </p:stCondLst>
                                        </p:cTn>
                                        <p:tgtEl>
                                          <p:spTgt spid="3">
                                            <p:txEl>
                                              <p:pRg st="8" end="8"/>
                                            </p:txEl>
                                          </p:spTgt>
                                        </p:tgtEl>
                                        <p:attrNameLst>
                                          <p:attrName>style.visibility</p:attrName>
                                        </p:attrNameLst>
                                      </p:cBhvr>
                                      <p:to>
                                        <p:strVal val="visible"/>
                                      </p:to>
                                    </p:set>
                                    <p:anim calcmode="lin" valueType="num">
                                      <p:cBhvr additive="base">
                                        <p:cTn id="48"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49"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Facet</Template>
  <TotalTime>389</TotalTime>
  <Words>1226</Words>
  <Application>Microsoft Office PowerPoint</Application>
  <PresentationFormat>Widescreen</PresentationFormat>
  <Paragraphs>110</Paragraphs>
  <Slides>40</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40</vt:i4>
      </vt:variant>
    </vt:vector>
  </HeadingPairs>
  <TitlesOfParts>
    <vt:vector size="49" baseType="lpstr">
      <vt:lpstr>Arial</vt:lpstr>
      <vt:lpstr>Comfortaa</vt:lpstr>
      <vt:lpstr>Courier New</vt:lpstr>
      <vt:lpstr>Lato</vt:lpstr>
      <vt:lpstr>Roboto</vt:lpstr>
      <vt:lpstr>Trebuchet MS</vt:lpstr>
      <vt:lpstr>Wingdings</vt:lpstr>
      <vt:lpstr>Wingdings 3</vt:lpstr>
      <vt:lpstr>Facet</vt:lpstr>
      <vt:lpstr>Hajj (Pilgrimage)</vt:lpstr>
      <vt:lpstr>HAJJ: Literal meaning</vt:lpstr>
      <vt:lpstr>Hajj in Islamic Terminology </vt:lpstr>
      <vt:lpstr>PowerPoint Presentation</vt:lpstr>
      <vt:lpstr>The conditions of incumbency</vt:lpstr>
      <vt:lpstr>Pillers of Hajj (fraiz)</vt:lpstr>
      <vt:lpstr>Obligatory Acts of Hajj: (Wajbat) </vt:lpstr>
      <vt:lpstr>PowerPoint Presentation</vt:lpstr>
      <vt:lpstr>Importance of Hajj in the light of Quran </vt:lpstr>
      <vt:lpstr>Importance in the light of  Hadith</vt:lpstr>
      <vt:lpstr>Warning for not preforming Hajj</vt:lpstr>
      <vt:lpstr>The Rites of Hajj</vt:lpstr>
      <vt:lpstr>PowerPoint Presentation</vt:lpstr>
      <vt:lpstr>PowerPoint Presentation</vt:lpstr>
      <vt:lpstr>PowerPoint Presentation</vt:lpstr>
      <vt:lpstr>PowerPoint Presentation</vt:lpstr>
      <vt:lpstr>PHYSICAL RESTRICTIONS OF IHRAM</vt:lpstr>
      <vt:lpstr>PowerPoint Presentation</vt:lpstr>
      <vt:lpstr>Kinds of Tawaf طواف</vt:lpstr>
      <vt:lpstr>Rituals/ rites/ ceremonies of hajj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SIGNIFICANCE OF HAJJ</vt:lpstr>
      <vt:lpstr>SIGNIFICANCE OF HAJJ(continues)</vt:lpstr>
      <vt:lpstr>STRENGHTENING IN FAITH</vt:lpstr>
      <vt:lpstr>objectives/Purposes/ Benefits of Hajj </vt:lpstr>
      <vt:lpstr>Financial Benefits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Hajj (Pilgrimage): Meaning and Concepts</dc:title>
  <dc:creator>student</dc:creator>
  <cp:lastModifiedBy>Peeral Sb</cp:lastModifiedBy>
  <cp:revision>43</cp:revision>
  <dcterms:created xsi:type="dcterms:W3CDTF">2016-02-02T21:49:55Z</dcterms:created>
  <dcterms:modified xsi:type="dcterms:W3CDTF">2021-04-10T06:14:09Z</dcterms:modified>
</cp:coreProperties>
</file>